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1"/>
  </p:notesMasterIdLst>
  <p:sldIdLst>
    <p:sldId id="257" r:id="rId2"/>
    <p:sldId id="304" r:id="rId3"/>
    <p:sldId id="378" r:id="rId4"/>
    <p:sldId id="398" r:id="rId5"/>
    <p:sldId id="409" r:id="rId6"/>
    <p:sldId id="395" r:id="rId7"/>
    <p:sldId id="397" r:id="rId8"/>
    <p:sldId id="396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8" r:id="rId67"/>
    <p:sldId id="457" r:id="rId68"/>
    <p:sldId id="460" r:id="rId69"/>
    <p:sldId id="461" r:id="rId70"/>
    <p:sldId id="459" r:id="rId71"/>
    <p:sldId id="462" r:id="rId72"/>
    <p:sldId id="463" r:id="rId73"/>
    <p:sldId id="464" r:id="rId74"/>
    <p:sldId id="465" r:id="rId75"/>
    <p:sldId id="466" r:id="rId76"/>
    <p:sldId id="467" r:id="rId77"/>
    <p:sldId id="468" r:id="rId78"/>
    <p:sldId id="469" r:id="rId79"/>
    <p:sldId id="470" r:id="rId80"/>
    <p:sldId id="473" r:id="rId81"/>
    <p:sldId id="471" r:id="rId82"/>
    <p:sldId id="472" r:id="rId83"/>
    <p:sldId id="474" r:id="rId84"/>
    <p:sldId id="475" r:id="rId85"/>
    <p:sldId id="476" r:id="rId86"/>
    <p:sldId id="477" r:id="rId87"/>
    <p:sldId id="478" r:id="rId88"/>
    <p:sldId id="479" r:id="rId89"/>
    <p:sldId id="480" r:id="rId90"/>
    <p:sldId id="481" r:id="rId91"/>
    <p:sldId id="482" r:id="rId92"/>
    <p:sldId id="483" r:id="rId93"/>
    <p:sldId id="484" r:id="rId94"/>
    <p:sldId id="485" r:id="rId95"/>
    <p:sldId id="486" r:id="rId96"/>
    <p:sldId id="487" r:id="rId97"/>
    <p:sldId id="488" r:id="rId98"/>
    <p:sldId id="489" r:id="rId99"/>
    <p:sldId id="490" r:id="rId100"/>
    <p:sldId id="491" r:id="rId101"/>
    <p:sldId id="492" r:id="rId102"/>
    <p:sldId id="493" r:id="rId103"/>
    <p:sldId id="494" r:id="rId104"/>
    <p:sldId id="495" r:id="rId105"/>
    <p:sldId id="496" r:id="rId106"/>
    <p:sldId id="497" r:id="rId107"/>
    <p:sldId id="498" r:id="rId108"/>
    <p:sldId id="499" r:id="rId109"/>
    <p:sldId id="266" r:id="rId11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12"/>
      <p:bold r:id="rId113"/>
    </p:embeddedFont>
    <p:embeddedFont>
      <p:font typeface="Consolas" panose="020B0609020204030204" pitchFamily="49" charset="0"/>
      <p:regular r:id="rId114"/>
      <p:bold r:id="rId115"/>
      <p:italic r:id="rId116"/>
      <p:boldItalic r:id="rId117"/>
    </p:embeddedFont>
    <p:embeddedFont>
      <p:font typeface="Lato" panose="020F0502020204030203" pitchFamily="34" charset="0"/>
      <p:regular r:id="rId118"/>
      <p:bold r:id="rId119"/>
    </p:embeddedFont>
    <p:embeddedFont>
      <p:font typeface="Miriam Libre" panose="00000500000000000000" pitchFamily="2" charset="-79"/>
      <p:regular r:id="rId120"/>
      <p:bold r:id="rId121"/>
    </p:embeddedFont>
    <p:embeddedFont>
      <p:font typeface="Titillium Web" panose="00000500000000000000" pitchFamily="2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3155e38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23155e38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19453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155e388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155e388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344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824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2350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067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5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9999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469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41820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595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01873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877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311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4971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50991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2220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3177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851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3918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4166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314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01627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3446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2130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9273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04049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045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5096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9391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4957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3404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5664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7145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86870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4327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7204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085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528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89870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0030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1261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29994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84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03796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01806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4771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0253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7514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57373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6730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00364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593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317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270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456212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2649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144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8151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19811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6993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17433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5451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82152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33945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0396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6979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059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3928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9423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14077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2390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70336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70376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491416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47832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110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28500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14093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37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23166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96260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5392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43599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19551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67272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34647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295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19462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54999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74683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67078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53711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02487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21327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60823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831029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839502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29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2" type="secHead">
  <p:cSld name="SECTION_HEADER">
    <p:bg>
      <p:bgPr>
        <a:solidFill>
          <a:srgbClr val="D9E7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-1147600" y="2761175"/>
            <a:ext cx="8347200" cy="1514700"/>
          </a:xfrm>
          <a:prstGeom prst="roundRect">
            <a:avLst>
              <a:gd name="adj" fmla="val 50000"/>
            </a:avLst>
          </a:prstGeom>
          <a:solidFill>
            <a:srgbClr val="E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3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6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6" r:id="rId3"/>
    <p:sldLayoutId id="2147483658" r:id="rId4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1020726" y="3007625"/>
            <a:ext cx="583264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00BE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4</a:t>
            </a:r>
            <a:endParaRPr sz="3000" b="1" dirty="0">
              <a:solidFill>
                <a:srgbClr val="FF00B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020725" y="3568722"/>
            <a:ext cx="532336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Desarrollo Web – </a:t>
            </a:r>
            <a:r>
              <a:rPr lang="es-ES" sz="2200" i="1" dirty="0" err="1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Stack</a:t>
            </a: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 MERN</a:t>
            </a:r>
            <a:endParaRPr sz="2200" i="1" dirty="0">
              <a:solidFill>
                <a:srgbClr val="FF00B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¿QUÉ SON LOS COMPONENTES?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4AC8B-2E59-E704-3159-06D4CF88635C}"/>
              </a:ext>
            </a:extLst>
          </p:cNvPr>
          <p:cNvSpPr txBox="1"/>
          <p:nvPr/>
        </p:nvSpPr>
        <p:spPr>
          <a:xfrm>
            <a:off x="738964" y="1368694"/>
            <a:ext cx="70564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componentes permiten separar la interfaz de usuario en piezas independientes, reutilizables y pensar en cada pieza de forma aislada.</a:t>
            </a:r>
          </a:p>
          <a:p>
            <a:endParaRPr lang="es-ES" dirty="0"/>
          </a:p>
          <a:p>
            <a:r>
              <a:rPr lang="es-ES" dirty="0"/>
              <a:t>La forma más sencilla de definir un componente es escribir una función de JavaScript</a:t>
            </a:r>
          </a:p>
          <a:p>
            <a:endParaRPr lang="es-ES" dirty="0"/>
          </a:p>
          <a:p>
            <a:r>
              <a:rPr lang="es-ES" dirty="0"/>
              <a:t>Llamamos a dichos componentes “funcionales” porque literalmente son funciones JavaScript.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E05540-E84E-6089-553C-9A3EFFC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27" y="3396181"/>
            <a:ext cx="3743325" cy="9715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AC6494-300C-6D69-BDF3-8D1BA9C7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55" y="3396181"/>
            <a:ext cx="3481634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20557"/>
      </p:ext>
    </p:extLst>
  </p:cSld>
  <p:clrMapOvr>
    <a:masterClrMapping/>
  </p:clrMapOvr>
  <p:transition spd="med">
    <p:pull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01039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la ejecución del botón en la consola de la aplicación haciendo </a:t>
            </a:r>
            <a:r>
              <a:rPr lang="es-ES" dirty="0" err="1"/>
              <a:t>click</a:t>
            </a:r>
            <a:r>
              <a:rPr lang="es-ES" dirty="0"/>
              <a:t> sobre él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Observa que el resultado en consola no es permanente y se elimina rápido. Esto sucede por el objeto </a:t>
            </a:r>
            <a:r>
              <a:rPr lang="es-ES" dirty="0" err="1"/>
              <a:t>event</a:t>
            </a:r>
            <a:r>
              <a:rPr lang="es-ES" dirty="0"/>
              <a:t> en su propiedad </a:t>
            </a:r>
            <a:r>
              <a:rPr lang="es-ES" dirty="0" err="1"/>
              <a:t>preventDefault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E17624-12C3-AA9F-BE68-4883043A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9" y="2317732"/>
            <a:ext cx="6882809" cy="26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39474"/>
      </p:ext>
    </p:extLst>
  </p:cSld>
  <p:clrMapOvr>
    <a:masterClrMapping/>
  </p:clrMapOvr>
  <p:transition spd="med">
    <p:pull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01039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121976" y="1525558"/>
            <a:ext cx="33386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Creemos una función que maneje el evento onSubmit del formulario. Dentro de ella activamos el </a:t>
            </a:r>
            <a:r>
              <a:rPr lang="es-ES" dirty="0" err="1"/>
              <a:t>preventDefault</a:t>
            </a:r>
            <a:r>
              <a:rPr lang="es-ES" dirty="0"/>
              <a:t> y posteriormente hacemos un console.log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5F673E-EAC9-542A-AD28-29DACDD8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87" y="1505495"/>
            <a:ext cx="3171825" cy="12096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C28678-DE68-CD4D-FB7C-AAD9096DCB96}"/>
              </a:ext>
            </a:extLst>
          </p:cNvPr>
          <p:cNvSpPr txBox="1"/>
          <p:nvPr/>
        </p:nvSpPr>
        <p:spPr>
          <a:xfrm>
            <a:off x="121975" y="3641437"/>
            <a:ext cx="3338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Agregamos la función al atributo </a:t>
            </a:r>
            <a:r>
              <a:rPr lang="es-ES" dirty="0" err="1"/>
              <a:t>submit</a:t>
            </a:r>
            <a:r>
              <a:rPr lang="es-ES" dirty="0"/>
              <a:t> del formulario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4F4A05-2400-52CD-4C6C-DB6B8DF2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219" y="3647196"/>
            <a:ext cx="41433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66746"/>
      </p:ext>
    </p:extLst>
  </p:cSld>
  <p:clrMapOvr>
    <a:masterClrMapping/>
  </p:clrMapOvr>
  <p:transition spd="med">
    <p:pull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01039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Volvemos a presionar el botón del formulario y notaras que ahora se mantiene en consola el mensaje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17BF8B-5370-BD53-EC64-CF2C57C9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" y="1966519"/>
            <a:ext cx="7648353" cy="2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0228"/>
      </p:ext>
    </p:extLst>
  </p:cSld>
  <p:clrMapOvr>
    <a:masterClrMapping/>
  </p:clrMapOvr>
  <p:transition spd="med">
    <p:pull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Ya que tenemos el formulario controlado, vamos a controlar todos los inputs en una sola función manejadora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ello debemos crear un nuevo </a:t>
            </a:r>
            <a:r>
              <a:rPr lang="es-ES" dirty="0" err="1"/>
              <a:t>useState</a:t>
            </a:r>
            <a:r>
              <a:rPr lang="es-ES" dirty="0"/>
              <a:t> llamado inputs e inicializarlo. Este </a:t>
            </a:r>
            <a:r>
              <a:rPr lang="es-ES" dirty="0" err="1"/>
              <a:t>useState</a:t>
            </a:r>
            <a:r>
              <a:rPr lang="es-ES" dirty="0"/>
              <a:t> será un objeto y va almacenar los valores de cada input de nuestro formulario. Es importante que cada input tenga un atributo </a:t>
            </a:r>
            <a:r>
              <a:rPr lang="es-ES" dirty="0" err="1"/>
              <a:t>name</a:t>
            </a:r>
            <a:r>
              <a:rPr lang="es-ES" dirty="0"/>
              <a:t> y el valor del atributo </a:t>
            </a:r>
            <a:r>
              <a:rPr lang="es-ES" dirty="0" err="1"/>
              <a:t>name</a:t>
            </a:r>
            <a:r>
              <a:rPr lang="es-ES" dirty="0"/>
              <a:t> coincida con las propiedades que </a:t>
            </a:r>
            <a:r>
              <a:rPr lang="es-ES"/>
              <a:t>se declaren </a:t>
            </a:r>
            <a:r>
              <a:rPr lang="es-ES" dirty="0"/>
              <a:t>en el </a:t>
            </a:r>
            <a:r>
              <a:rPr lang="es-ES" dirty="0" err="1"/>
              <a:t>useState</a:t>
            </a:r>
            <a:r>
              <a:rPr lang="es-ES" dirty="0"/>
              <a:t> inputs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Veamos la imagen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DA7ACF-3F54-1A52-7E84-0F7EDE89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99" y="3325391"/>
            <a:ext cx="37433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2679"/>
      </p:ext>
    </p:extLst>
  </p:cSld>
  <p:clrMapOvr>
    <a:masterClrMapping/>
  </p:clrMapOvr>
  <p:transition spd="med">
    <p:pull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El atributo </a:t>
            </a:r>
            <a:r>
              <a:rPr lang="es-ES" dirty="0" err="1"/>
              <a:t>naame</a:t>
            </a:r>
            <a:r>
              <a:rPr lang="es-ES" dirty="0"/>
              <a:t> coincide con los atributos declarados en el </a:t>
            </a:r>
            <a:r>
              <a:rPr lang="es-ES" dirty="0" err="1"/>
              <a:t>useState</a:t>
            </a:r>
            <a:r>
              <a:rPr lang="es-ES" dirty="0"/>
              <a:t> inputs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C01AD9-812C-4E54-076D-C06826B5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6" y="2160624"/>
            <a:ext cx="2748831" cy="184748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26266B3-1E8C-BEAB-AFF5-8C38D3DE9785}"/>
              </a:ext>
            </a:extLst>
          </p:cNvPr>
          <p:cNvSpPr/>
          <p:nvPr/>
        </p:nvSpPr>
        <p:spPr>
          <a:xfrm>
            <a:off x="418215" y="2927497"/>
            <a:ext cx="928577" cy="2126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F2153D-2AAA-04ED-A00A-454DFED4F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46" y="2160624"/>
            <a:ext cx="2943447" cy="184748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0AA1969-2FBC-CB3A-81F3-5BD4087C80D3}"/>
              </a:ext>
            </a:extLst>
          </p:cNvPr>
          <p:cNvSpPr/>
          <p:nvPr/>
        </p:nvSpPr>
        <p:spPr>
          <a:xfrm>
            <a:off x="3466214" y="2927496"/>
            <a:ext cx="985284" cy="2126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30749DA-393D-1DB2-BDCF-8E0F3195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454" y="2160624"/>
            <a:ext cx="2554044" cy="184748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90FF3-E665-ADAE-CAEE-EE10191AFDE8}"/>
              </a:ext>
            </a:extLst>
          </p:cNvPr>
          <p:cNvSpPr/>
          <p:nvPr/>
        </p:nvSpPr>
        <p:spPr>
          <a:xfrm>
            <a:off x="6631172" y="2871713"/>
            <a:ext cx="985284" cy="2126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757997"/>
      </p:ext>
    </p:extLst>
  </p:cSld>
  <p:clrMapOvr>
    <a:masterClrMapping/>
  </p:clrMapOvr>
  <p:transition spd="med">
    <p:pull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el manejador que controlará todos los inputs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El la función </a:t>
            </a:r>
            <a:r>
              <a:rPr lang="es-ES" dirty="0" err="1"/>
              <a:t>setInputs</a:t>
            </a:r>
            <a:r>
              <a:rPr lang="es-ES" dirty="0"/>
              <a:t> vamos a actualizar el objeto inputs de la siguiente manera: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s-ES" dirty="0"/>
              <a:t>     1. Hacemos una copia exacta del objeto input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s-ES" dirty="0"/>
              <a:t>     2. En el atributo que corresponda al </a:t>
            </a:r>
            <a:r>
              <a:rPr lang="es-ES" dirty="0" err="1"/>
              <a:t>name</a:t>
            </a:r>
            <a:r>
              <a:rPr lang="es-ES" dirty="0"/>
              <a:t> del target le vamos asignar el </a:t>
            </a:r>
            <a:r>
              <a:rPr lang="es-ES" dirty="0" err="1"/>
              <a:t>value</a:t>
            </a:r>
            <a:r>
              <a:rPr lang="es-ES" dirty="0"/>
              <a:t> recibido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s-ES" dirty="0"/>
              <a:t>     3. Esto actualizará el valor del atributo en el objeto inputs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6024A7-DE89-5C50-C1AF-2468224F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0" y="3077147"/>
            <a:ext cx="7608149" cy="14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0424"/>
      </p:ext>
    </p:extLst>
  </p:cSld>
  <p:clrMapOvr>
    <a:masterClrMapping/>
  </p:clrMapOvr>
  <p:transition spd="med">
    <p:pull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Le asignamos a cada etiqueta input en el evento </a:t>
            </a:r>
            <a:r>
              <a:rPr lang="es-ES" dirty="0" err="1"/>
              <a:t>onChange</a:t>
            </a:r>
            <a:r>
              <a:rPr lang="es-ES" dirty="0"/>
              <a:t> el nombre de la función </a:t>
            </a:r>
            <a:r>
              <a:rPr lang="es-ES" dirty="0" err="1"/>
              <a:t>handleInputs</a:t>
            </a: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Al </a:t>
            </a:r>
            <a:r>
              <a:rPr lang="es-ES" dirty="0" err="1"/>
              <a:t>value</a:t>
            </a:r>
            <a:r>
              <a:rPr lang="es-ES" dirty="0"/>
              <a:t> asígnale la propiedad a la que corresponde en el objeto inputs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EDCAFF-DCFA-D0E1-B13B-2F88AF86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1" y="2424457"/>
            <a:ext cx="2844950" cy="196341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7CD6FAC-F9CB-1752-83F3-986862209E04}"/>
              </a:ext>
            </a:extLst>
          </p:cNvPr>
          <p:cNvSpPr/>
          <p:nvPr/>
        </p:nvSpPr>
        <p:spPr>
          <a:xfrm>
            <a:off x="428292" y="3001035"/>
            <a:ext cx="1535187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ACA5A8-69F4-763A-A50D-68438C9D87BB}"/>
              </a:ext>
            </a:extLst>
          </p:cNvPr>
          <p:cNvSpPr/>
          <p:nvPr/>
        </p:nvSpPr>
        <p:spPr>
          <a:xfrm>
            <a:off x="428292" y="3805784"/>
            <a:ext cx="1535187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725E98-1C87-BC07-B523-53EB4655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822" y="2404502"/>
            <a:ext cx="3049230" cy="19404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E1C6F95-B669-050E-7C35-2CE0721C1FCB}"/>
              </a:ext>
            </a:extLst>
          </p:cNvPr>
          <p:cNvSpPr/>
          <p:nvPr/>
        </p:nvSpPr>
        <p:spPr>
          <a:xfrm>
            <a:off x="3564897" y="2821139"/>
            <a:ext cx="1439495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9005823-5CD4-50D9-1F91-58ECDAEB1D96}"/>
              </a:ext>
            </a:extLst>
          </p:cNvPr>
          <p:cNvSpPr/>
          <p:nvPr/>
        </p:nvSpPr>
        <p:spPr>
          <a:xfrm>
            <a:off x="3564897" y="3715164"/>
            <a:ext cx="1535187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B95B318-2C5B-7905-612A-ECFD9564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427" y="2404502"/>
            <a:ext cx="2681422" cy="194042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BD15F1B-55F8-568A-E1C0-F43139EFD9C3}"/>
              </a:ext>
            </a:extLst>
          </p:cNvPr>
          <p:cNvSpPr/>
          <p:nvPr/>
        </p:nvSpPr>
        <p:spPr>
          <a:xfrm>
            <a:off x="6701502" y="2825213"/>
            <a:ext cx="1439495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4975BBA-A1B8-5AD5-773B-70DA4BAF71C5}"/>
              </a:ext>
            </a:extLst>
          </p:cNvPr>
          <p:cNvSpPr/>
          <p:nvPr/>
        </p:nvSpPr>
        <p:spPr>
          <a:xfrm>
            <a:off x="6579773" y="3694570"/>
            <a:ext cx="1535187" cy="2281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163564"/>
      </p:ext>
    </p:extLst>
  </p:cSld>
  <p:clrMapOvr>
    <a:masterClrMapping/>
  </p:clrMapOvr>
  <p:transition spd="med">
    <p:pull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Agrega un console.log al final de la función </a:t>
            </a:r>
            <a:r>
              <a:rPr lang="es-ES" dirty="0" err="1"/>
              <a:t>handleSubmit</a:t>
            </a:r>
            <a:r>
              <a:rPr lang="es-ES" dirty="0"/>
              <a:t> que muestre el objeto inputs para observar los resultados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Llena los campos del formulario y dale clic al botón enviar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9F6358-4A28-A1FF-DF2E-CEC5BB7A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5" y="2374881"/>
            <a:ext cx="2278553" cy="9324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7586BE-2DA5-E3A0-F332-33450661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67" y="2374881"/>
            <a:ext cx="6316607" cy="18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7671"/>
      </p:ext>
    </p:extLst>
  </p:cSld>
  <p:clrMapOvr>
    <a:masterClrMapping/>
  </p:clrMapOvr>
  <p:transition spd="med">
    <p:pull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052625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MULTIPLES INPUTS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14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Luego de esto ya habría que configurar la función </a:t>
            </a:r>
            <a:r>
              <a:rPr lang="es-ES" dirty="0" err="1"/>
              <a:t>handleSubmit</a:t>
            </a:r>
            <a:r>
              <a:rPr lang="es-ES" dirty="0"/>
              <a:t> para realizar el </a:t>
            </a:r>
            <a:r>
              <a:rPr lang="es-ES" dirty="0" err="1"/>
              <a:t>envio</a:t>
            </a:r>
            <a:r>
              <a:rPr lang="es-ES" dirty="0"/>
              <a:t> de los datos hacia la base de datos lo cual se verán en </a:t>
            </a:r>
            <a:r>
              <a:rPr lang="es-ES"/>
              <a:t>próximas sesiones</a:t>
            </a:r>
            <a:endParaRPr lang="es-ES" dirty="0"/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9F6358-4A28-A1FF-DF2E-CEC5BB7A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5" y="2374881"/>
            <a:ext cx="2278553" cy="9324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7586BE-2DA5-E3A0-F332-33450661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67" y="2374881"/>
            <a:ext cx="6316607" cy="18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5116"/>
      </p:ext>
    </p:extLst>
  </p:cSld>
  <p:clrMapOvr>
    <a:masterClrMapping/>
  </p:clrMapOvr>
  <p:transition spd="med">
    <p:pull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78389"/>
          <a:stretch/>
        </p:blipFill>
        <p:spPr>
          <a:xfrm>
            <a:off x="0" y="0"/>
            <a:ext cx="8020372" cy="9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724859" y="1676387"/>
            <a:ext cx="7953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0FF"/>
              </a:buClr>
              <a:buSzPts val="3200"/>
              <a:buFont typeface="Arial"/>
              <a:buNone/>
            </a:pPr>
            <a:r>
              <a:rPr lang="es" sz="3200" b="1">
                <a:solidFill>
                  <a:srgbClr val="5700FF"/>
                </a:solidFill>
                <a:latin typeface="Arial Black"/>
                <a:ea typeface="Arial Black"/>
                <a:cs typeface="Arial Black"/>
                <a:sym typeface="Arial Black"/>
              </a:rPr>
              <a:t>COMENCEMOS DESDE YA, </a:t>
            </a:r>
            <a:br>
              <a:rPr lang="es" sz="3200" b="1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A VIVIR LOS HECHOS </a:t>
            </a:r>
            <a:b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QUE CONECTAN.</a:t>
            </a:r>
            <a:endParaRPr sz="3200" b="1">
              <a:solidFill>
                <a:srgbClr val="FF00C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750" y="3630950"/>
            <a:ext cx="3515647" cy="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B3BB00-491E-C3A7-6065-2DC73449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4" y="1929079"/>
            <a:ext cx="7251405" cy="12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43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 archivo nuevo dentro de </a:t>
            </a:r>
            <a:r>
              <a:rPr lang="es-ES" dirty="0" err="1"/>
              <a:t>src</a:t>
            </a:r>
            <a:r>
              <a:rPr lang="es-ES" dirty="0"/>
              <a:t> que se llame </a:t>
            </a:r>
            <a:r>
              <a:rPr lang="es-ES" dirty="0" err="1"/>
              <a:t>App.jsx</a:t>
            </a:r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Recuerda que los nombres de componentes empiezan con letra mayúscula.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A9D1F2-FCDE-65DD-724D-F741A1E3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034" y="2238618"/>
            <a:ext cx="2986331" cy="27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419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Dentro de  </a:t>
            </a:r>
            <a:r>
              <a:rPr lang="es-ES" dirty="0" err="1"/>
              <a:t>App.jsx</a:t>
            </a:r>
            <a:r>
              <a:rPr lang="es-ES" dirty="0"/>
              <a:t> creamos la función del componente (</a:t>
            </a:r>
            <a:r>
              <a:rPr lang="es-ES" dirty="0" err="1"/>
              <a:t>functional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Acostúmbrate a escribir la función, luego puedes apoyarte con el </a:t>
            </a:r>
            <a:r>
              <a:rPr lang="es-ES" dirty="0" err="1"/>
              <a:t>snippet</a:t>
            </a:r>
            <a:r>
              <a:rPr lang="es-ES" dirty="0"/>
              <a:t> </a:t>
            </a:r>
            <a:r>
              <a:rPr lang="es-ES" dirty="0" err="1"/>
              <a:t>rafce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69F60E-B425-4C45-DA06-4708C972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6" y="2353339"/>
            <a:ext cx="2933222" cy="24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0030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Extraemos la </a:t>
            </a:r>
            <a:r>
              <a:rPr lang="es-ES" dirty="0" err="1"/>
              <a:t>const</a:t>
            </a:r>
            <a:r>
              <a:rPr lang="es-ES" dirty="0"/>
              <a:t> saludo del archivo index.js y la llevamos al componente </a:t>
            </a:r>
            <a:r>
              <a:rPr lang="es-ES" dirty="0" err="1"/>
              <a:t>App.jsx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B3455A-FC5A-9F14-C9E9-D08720D5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6" y="2442015"/>
            <a:ext cx="4020657" cy="1067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BDBEE8-BAE2-ED7A-FA02-C57969D6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90" y="2442015"/>
            <a:ext cx="3480102" cy="253834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7B96C80-92CF-5AA9-EB79-CE243F44867E}"/>
              </a:ext>
            </a:extLst>
          </p:cNvPr>
          <p:cNvSpPr txBox="1"/>
          <p:nvPr/>
        </p:nvSpPr>
        <p:spPr>
          <a:xfrm>
            <a:off x="232366" y="2002978"/>
            <a:ext cx="2113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Archivo index.js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F9B0F2-2BF6-D48D-94CC-437083966EA7}"/>
              </a:ext>
            </a:extLst>
          </p:cNvPr>
          <p:cNvSpPr txBox="1"/>
          <p:nvPr/>
        </p:nvSpPr>
        <p:spPr>
          <a:xfrm>
            <a:off x="5215890" y="2002978"/>
            <a:ext cx="2113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Componente App</a:t>
            </a:r>
          </a:p>
        </p:txBody>
      </p:sp>
    </p:spTree>
    <p:extLst>
      <p:ext uri="{BB962C8B-B14F-4D97-AF65-F5344CB8AC3E}">
        <p14:creationId xmlns:p14="http://schemas.microsoft.com/office/powerpoint/2010/main" val="189015418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react</a:t>
            </a:r>
            <a:r>
              <a:rPr lang="es-ES" dirty="0"/>
              <a:t> cuando creas una </a:t>
            </a:r>
            <a:r>
              <a:rPr lang="es-ES" dirty="0" err="1"/>
              <a:t>const</a:t>
            </a:r>
            <a:r>
              <a:rPr lang="es-ES" dirty="0"/>
              <a:t>, </a:t>
            </a:r>
            <a:r>
              <a:rPr lang="es-ES" dirty="0" err="1"/>
              <a:t>let</a:t>
            </a:r>
            <a:r>
              <a:rPr lang="es-ES" dirty="0"/>
              <a:t> o función, los llamamos dentro del </a:t>
            </a:r>
            <a:r>
              <a:rPr lang="es-ES" dirty="0" err="1"/>
              <a:t>jsx</a:t>
            </a:r>
            <a:r>
              <a:rPr lang="es-ES" dirty="0"/>
              <a:t> con las llaves { } y dentro de las llaves el nombre de la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Podriamos</a:t>
            </a:r>
            <a:r>
              <a:rPr lang="es-ES" dirty="0"/>
              <a:t> también escribir directamente las etiquetas </a:t>
            </a:r>
            <a:r>
              <a:rPr lang="es-ES" dirty="0" err="1"/>
              <a:t>html</a:t>
            </a:r>
            <a:r>
              <a:rPr lang="es-ES" dirty="0"/>
              <a:t> dentro del </a:t>
            </a:r>
            <a:r>
              <a:rPr lang="es-ES" dirty="0" err="1"/>
              <a:t>return</a:t>
            </a:r>
            <a:r>
              <a:rPr lang="es-ES" dirty="0"/>
              <a:t> del componente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BDBEE8-BAE2-ED7A-FA02-C57969D6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81" y="2454061"/>
            <a:ext cx="3480102" cy="253834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4F9B0F2-2BF6-D48D-94CC-437083966EA7}"/>
              </a:ext>
            </a:extLst>
          </p:cNvPr>
          <p:cNvSpPr txBox="1"/>
          <p:nvPr/>
        </p:nvSpPr>
        <p:spPr>
          <a:xfrm>
            <a:off x="5879283" y="3415454"/>
            <a:ext cx="2113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Componente App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0A216D8-1C2E-9E8B-6EF6-04535DD5E747}"/>
              </a:ext>
            </a:extLst>
          </p:cNvPr>
          <p:cNvSpPr/>
          <p:nvPr/>
        </p:nvSpPr>
        <p:spPr>
          <a:xfrm>
            <a:off x="2934586" y="3948223"/>
            <a:ext cx="1828800" cy="241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173473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Dentro del archivo index.js importamos el componente App y lo enviamos como parámetro para que sea renderizado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componentes después de haberlos importados,  podemos usarlos con la sintaxis parecida a etiquetas HTML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F9B0F2-2BF6-D48D-94CC-437083966EA7}"/>
              </a:ext>
            </a:extLst>
          </p:cNvPr>
          <p:cNvSpPr txBox="1"/>
          <p:nvPr/>
        </p:nvSpPr>
        <p:spPr>
          <a:xfrm>
            <a:off x="3117732" y="2536971"/>
            <a:ext cx="2113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Archivo index.js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6D6FD8-429A-9A71-5A6E-F4A02D13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9" y="2943322"/>
            <a:ext cx="7255502" cy="188732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A216D8-1C2E-9E8B-6EF6-04535DD5E747}"/>
              </a:ext>
            </a:extLst>
          </p:cNvPr>
          <p:cNvSpPr/>
          <p:nvPr/>
        </p:nvSpPr>
        <p:spPr>
          <a:xfrm>
            <a:off x="1208569" y="4472764"/>
            <a:ext cx="2285998" cy="270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64767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COMPONENTE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Corremos la aplicación con 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y deberíamos tener un resultado como este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EA6E5C-9C47-7392-2195-D02C4578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9" y="1807731"/>
            <a:ext cx="5947144" cy="31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454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react</a:t>
            </a:r>
            <a:r>
              <a:rPr lang="es-ES" dirty="0"/>
              <a:t> podemos crear archivos </a:t>
            </a:r>
            <a:r>
              <a:rPr lang="es-ES" dirty="0" err="1"/>
              <a:t>css</a:t>
            </a:r>
            <a:r>
              <a:rPr lang="es-ES" dirty="0"/>
              <a:t> personalizados para cada componente o usar un archivo general para todos los componentes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Incluso puedes usar Bootstrap desde su enlace web. Esto lo aplicas en la pagina index.html que se encuentra en la carpeta </a:t>
            </a:r>
            <a:r>
              <a:rPr lang="es-ES" dirty="0" err="1"/>
              <a:t>public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un archivo llamado App.css en la carpeta </a:t>
            </a:r>
            <a:r>
              <a:rPr lang="es-ES" dirty="0" err="1"/>
              <a:t>src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12BF4F-85F5-EC4C-4BE0-187915E0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91" y="2605256"/>
            <a:ext cx="2436134" cy="24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188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Ingresa el siguiente código en el archivo App.css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521A13-18BA-C0B5-AFF5-FE5F4D93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79" y="2110306"/>
            <a:ext cx="54768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4182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3C8FB1-AA34-1CA3-15E2-EB4AD26BE987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REACT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B11755-EA8A-85EE-A5D0-1B6A5E36D3B7}"/>
              </a:ext>
            </a:extLst>
          </p:cNvPr>
          <p:cNvSpPr txBox="1"/>
          <p:nvPr/>
        </p:nvSpPr>
        <p:spPr>
          <a:xfrm>
            <a:off x="701750" y="1746901"/>
            <a:ext cx="80098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333333"/>
                </a:solidFill>
                <a:latin typeface="+mn-lt"/>
              </a:rPr>
              <a:t>React</a:t>
            </a:r>
            <a:r>
              <a:rPr lang="es-ES" dirty="0">
                <a:solidFill>
                  <a:srgbClr val="333333"/>
                </a:solidFill>
                <a:latin typeface="+mn-lt"/>
              </a:rPr>
              <a:t> es una biblioteca </a:t>
            </a:r>
            <a:r>
              <a:rPr lang="es-ES" dirty="0" err="1">
                <a:solidFill>
                  <a:srgbClr val="333333"/>
                </a:solidFill>
                <a:latin typeface="+mn-lt"/>
              </a:rPr>
              <a:t>Javascript</a:t>
            </a:r>
            <a:r>
              <a:rPr lang="es-ES" dirty="0">
                <a:solidFill>
                  <a:srgbClr val="333333"/>
                </a:solidFill>
                <a:latin typeface="+mn-lt"/>
              </a:rPr>
              <a:t> para crear interfaces de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React</a:t>
            </a:r>
            <a:r>
              <a:rPr lang="es-ES" dirty="0"/>
              <a:t> ha sido diseñado desde su inicio para ser adoptado gradualmente, así puedes usar tan poco o mucho de React como necesites.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Puedes agregar </a:t>
            </a:r>
            <a:r>
              <a:rPr lang="es-ES" b="1" dirty="0"/>
              <a:t>React</a:t>
            </a:r>
            <a:r>
              <a:rPr lang="es-ES" dirty="0"/>
              <a:t> a un HTML en un minuto o bien crear un proyecto completo basado en </a:t>
            </a:r>
            <a:r>
              <a:rPr lang="es-ES" b="1" dirty="0"/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documentación de </a:t>
            </a:r>
            <a:r>
              <a:rPr lang="es-ES" b="1" dirty="0"/>
              <a:t>React</a:t>
            </a:r>
            <a:r>
              <a:rPr lang="es-ES" dirty="0"/>
              <a:t> asume cierta familiaridad con la programación en </a:t>
            </a:r>
            <a:r>
              <a:rPr lang="es-ES" b="1" dirty="0" err="1"/>
              <a:t>Javascript</a:t>
            </a:r>
            <a:r>
              <a:rPr lang="es-ES" dirty="0"/>
              <a:t>. No necesitas ser un experto.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5165814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 el archivo App.css dentro del componente App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0CB3E-3ADF-E953-CC0A-DB841BFC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46" y="2006010"/>
            <a:ext cx="4365319" cy="302515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D1F88EA-A1B0-1969-97D3-1B47CC224ADB}"/>
              </a:ext>
            </a:extLst>
          </p:cNvPr>
          <p:cNvSpPr/>
          <p:nvPr/>
        </p:nvSpPr>
        <p:spPr>
          <a:xfrm>
            <a:off x="2073351" y="2436424"/>
            <a:ext cx="2285998" cy="306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6383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Observa el Resultado en la pagina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2C763F-6C94-A703-E25A-FB74BE763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9" y="1807731"/>
            <a:ext cx="6230679" cy="3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8138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React el atributo </a:t>
            </a:r>
            <a:r>
              <a:rPr lang="es-ES" dirty="0" err="1"/>
              <a:t>class</a:t>
            </a:r>
            <a:r>
              <a:rPr lang="es-ES" dirty="0"/>
              <a:t> de HTML se escribe </a:t>
            </a:r>
            <a:r>
              <a:rPr lang="es-ES" dirty="0" err="1"/>
              <a:t>className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atributo </a:t>
            </a:r>
            <a:r>
              <a:rPr lang="es-ES" dirty="0" err="1"/>
              <a:t>style</a:t>
            </a:r>
            <a:r>
              <a:rPr lang="es-ES" dirty="0"/>
              <a:t> se declara como un objeto con propiedades y valores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6D48F0-EC70-DD6C-ECE5-3D25815DBB6E}"/>
              </a:ext>
            </a:extLst>
          </p:cNvPr>
          <p:cNvSpPr txBox="1"/>
          <p:nvPr/>
        </p:nvSpPr>
        <p:spPr>
          <a:xfrm>
            <a:off x="738964" y="2571750"/>
            <a:ext cx="27077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Agrega la siguiente clase al archivo App.css para cambiar el color cuando coloquemos el mouse encima de la palabra HOLA MUNDO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9C5FFD-0163-8451-387E-1F8B42BA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67" y="2207470"/>
            <a:ext cx="4378509" cy="2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808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Agrega el atributo </a:t>
            </a:r>
            <a:r>
              <a:rPr lang="es-ES" dirty="0" err="1"/>
              <a:t>className</a:t>
            </a:r>
            <a:r>
              <a:rPr lang="es-ES" dirty="0"/>
              <a:t> = ‘saludo’ dentro del </a:t>
            </a:r>
            <a:r>
              <a:rPr lang="es-ES" dirty="0" err="1"/>
              <a:t>div</a:t>
            </a:r>
            <a:r>
              <a:rPr lang="es-ES" dirty="0"/>
              <a:t> del saludo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0CB3E-3ADF-E953-CC0A-DB841BFC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46" y="2006010"/>
            <a:ext cx="4365319" cy="302515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D1F88EA-A1B0-1969-97D3-1B47CC224ADB}"/>
              </a:ext>
            </a:extLst>
          </p:cNvPr>
          <p:cNvSpPr/>
          <p:nvPr/>
        </p:nvSpPr>
        <p:spPr>
          <a:xfrm>
            <a:off x="2555360" y="3776127"/>
            <a:ext cx="2285998" cy="306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681669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UN NUEVO CSS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Observa el cambio en la pagina web cuando posicionas el mouse sobre el texto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A8C66F-20E6-9C20-807C-1C0708FB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04" y="1676471"/>
            <a:ext cx="6223591" cy="33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578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FRAGMENTOS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BF3DE-9657-88EC-8661-C7D74AEE73B1}"/>
              </a:ext>
            </a:extLst>
          </p:cNvPr>
          <p:cNvSpPr txBox="1"/>
          <p:nvPr/>
        </p:nvSpPr>
        <p:spPr>
          <a:xfrm>
            <a:off x="738964" y="1368694"/>
            <a:ext cx="7056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¡Genial! Y has creado tu primer componente en </a:t>
            </a:r>
            <a:r>
              <a:rPr lang="es-CO" dirty="0" err="1"/>
              <a:t>React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Intentemos insertar una nueva etiqueta p debajo del </a:t>
            </a:r>
            <a:r>
              <a:rPr lang="es-CO" dirty="0" err="1"/>
              <a:t>div</a:t>
            </a:r>
            <a:r>
              <a:rPr lang="es-CO" dirty="0"/>
              <a:t> que contiene el HOLA MUNDO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8F9C1C-C1B7-1E5D-134B-EDF0E21D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91" y="2107358"/>
            <a:ext cx="2897704" cy="220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500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FRAGMENTOS EN REACT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8F9C1C-C1B7-1E5D-134B-EDF0E21D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12" y="2819685"/>
            <a:ext cx="2897704" cy="22070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780607" y="1287628"/>
            <a:ext cx="75827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Observa que </a:t>
            </a:r>
            <a:r>
              <a:rPr lang="es-CO" dirty="0" err="1"/>
              <a:t>React</a:t>
            </a:r>
            <a:r>
              <a:rPr lang="es-CO" dirty="0"/>
              <a:t> nos muestra un error. Esto se debe a que </a:t>
            </a:r>
            <a:r>
              <a:rPr lang="es-CO" dirty="0" err="1"/>
              <a:t>React</a:t>
            </a:r>
            <a:r>
              <a:rPr lang="es-CO" dirty="0"/>
              <a:t> en cada componente solo acepta una etiqueta HTML padre y en nuestro caso  tenemos dos etiquetas que hacen las veces de padre: etiqueta p y etiqueta </a:t>
            </a:r>
            <a:r>
              <a:rPr lang="es-CO" dirty="0" err="1"/>
              <a:t>div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Podemos arreglar esto insertando la etiqueta p dentro del &lt;</a:t>
            </a:r>
            <a:r>
              <a:rPr lang="es-CO" dirty="0" err="1"/>
              <a:t>div</a:t>
            </a:r>
            <a:r>
              <a:rPr lang="es-CO" dirty="0"/>
              <a:t>&gt;, pero ¿Qué tal si necesitamos mas etiquetas por fuera del </a:t>
            </a:r>
            <a:r>
              <a:rPr lang="es-CO" dirty="0" err="1"/>
              <a:t>div</a:t>
            </a:r>
            <a:r>
              <a:rPr lang="es-CO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7CB97E-C033-4E97-97AF-F8A9F5EA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92" y="2552958"/>
            <a:ext cx="2823448" cy="24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921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FRAGMENTO EN REACT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patrón común en React es que un componente devuelva múltiples elementos. Los Fragmentos te permiten agrupar una lista de hijos sin agregar nodos extra al 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 declaración de un fragmento es muy simple &lt;&gt; &lt;/&gt; y dentro de él podemos usar todas las etiquetas sin importar si son padres o hijas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E35CB5-863D-D469-880E-F0E801DE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92" y="2406985"/>
            <a:ext cx="3061291" cy="273963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7B1E61C-A48E-E7AD-F1BD-998393BBCCE3}"/>
              </a:ext>
            </a:extLst>
          </p:cNvPr>
          <p:cNvSpPr/>
          <p:nvPr/>
        </p:nvSpPr>
        <p:spPr>
          <a:xfrm>
            <a:off x="2686492" y="3451576"/>
            <a:ext cx="3125973" cy="1290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165207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FRAGMENTO EN REACT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Pagina Web desplegada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D42847-3205-9D54-2DC5-5F71F853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4" y="1699099"/>
            <a:ext cx="6308651" cy="3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183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La comunicación entre componentes de </a:t>
            </a:r>
            <a:r>
              <a:rPr lang="es-CO" dirty="0" err="1"/>
              <a:t>React</a:t>
            </a:r>
            <a:r>
              <a:rPr lang="es-CO" dirty="0"/>
              <a:t> se hacen a través de las propiedades a las cuales se les llaman </a:t>
            </a:r>
            <a:r>
              <a:rPr lang="es-CO" dirty="0" err="1"/>
              <a:t>props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Conceptualmente, los componentes son como las funciones de JavaScript. Aceptan entradas arbitrarias (llamadas “</a:t>
            </a:r>
            <a:r>
              <a:rPr lang="es-ES" dirty="0" err="1"/>
              <a:t>props</a:t>
            </a:r>
            <a:r>
              <a:rPr lang="es-ES" dirty="0"/>
              <a:t>”) y retornan elementos de React que describen lo que debe aparecer en la pantalla.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crear un nuevo componente que se llame </a:t>
            </a:r>
            <a:r>
              <a:rPr lang="es-ES" dirty="0" err="1"/>
              <a:t>Saludo.jsx</a:t>
            </a:r>
            <a:r>
              <a:rPr lang="es-ES" dirty="0"/>
              <a:t> y tenga una estructura igual a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BCB6EC-61ED-C786-8C31-1543F4D8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95" y="2725954"/>
            <a:ext cx="3723168" cy="23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18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crear nuestro primer proyecto en React debemos ejecutar las siguientes líneas de comando.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B5A239-0008-FF6C-5EBF-146DF1F4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2930545"/>
            <a:ext cx="2990850" cy="914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8F3C46-83A0-EBE5-9EFE-25AC78D3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71" y="2932690"/>
            <a:ext cx="3276600" cy="76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3E073A-FA9E-DA99-3061-37A05F5070BD}"/>
              </a:ext>
            </a:extLst>
          </p:cNvPr>
          <p:cNvSpPr txBox="1"/>
          <p:nvPr/>
        </p:nvSpPr>
        <p:spPr>
          <a:xfrm>
            <a:off x="4719971" y="2604976"/>
            <a:ext cx="308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 vite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089DCC-46C3-A656-71E7-AD9A487F21A0}"/>
              </a:ext>
            </a:extLst>
          </p:cNvPr>
          <p:cNvSpPr txBox="1"/>
          <p:nvPr/>
        </p:nvSpPr>
        <p:spPr>
          <a:xfrm>
            <a:off x="754912" y="2604977"/>
            <a:ext cx="308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 </a:t>
            </a:r>
            <a:r>
              <a:rPr lang="es-CO" dirty="0" err="1"/>
              <a:t>create</a:t>
            </a:r>
            <a:r>
              <a:rPr lang="es-CO" dirty="0"/>
              <a:t>-</a:t>
            </a:r>
            <a:r>
              <a:rPr lang="es-CO" dirty="0" err="1"/>
              <a:t>react</a:t>
            </a:r>
            <a:r>
              <a:rPr lang="es-CO" dirty="0"/>
              <a:t>-app</a:t>
            </a:r>
          </a:p>
        </p:txBody>
      </p:sp>
    </p:spTree>
    <p:extLst>
      <p:ext uri="{BB962C8B-B14F-4D97-AF65-F5344CB8AC3E}">
        <p14:creationId xmlns:p14="http://schemas.microsoft.com/office/powerpoint/2010/main" val="90024255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 preguntarán de donde sale el termino </a:t>
            </a:r>
            <a:r>
              <a:rPr lang="es-CO" dirty="0" err="1"/>
              <a:t>props</a:t>
            </a:r>
            <a:r>
              <a:rPr lang="es-CO" dirty="0"/>
              <a:t> como parámetro de Saludo, bien, esa es la manera como </a:t>
            </a:r>
            <a:r>
              <a:rPr lang="es-CO" dirty="0" err="1"/>
              <a:t>React</a:t>
            </a:r>
            <a:r>
              <a:rPr lang="es-CO" dirty="0"/>
              <a:t> recibe valores desde otros componentes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Ahora, vamos a llamar al componente Saludo desde el componente App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BCB6EC-61ED-C786-8C31-1543F4D8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46" y="2725954"/>
            <a:ext cx="3723168" cy="23602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BC365E-B971-1B84-C7ED-688563435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632" y="2029365"/>
            <a:ext cx="2992906" cy="30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811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Observa que no aparece nada desplegado en la pagina web en la posición donde tenemos escrito {</a:t>
            </a:r>
            <a:r>
              <a:rPr lang="es-CO" dirty="0" err="1"/>
              <a:t>props.nombre</a:t>
            </a:r>
            <a:r>
              <a:rPr lang="es-CO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Esto sucede porque al llamar el componente Saludo desde App, no le enviamos ninguna </a:t>
            </a:r>
            <a:r>
              <a:rPr lang="es-CO" dirty="0" err="1"/>
              <a:t>props</a:t>
            </a:r>
            <a:r>
              <a:rPr lang="es-CO" dirty="0"/>
              <a:t>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FF1747-CCF4-3401-8945-303D600B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86" y="2141872"/>
            <a:ext cx="5479311" cy="29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963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Intentemos ahora enviar una parámetro cuando llamamos al componente Saludo desde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Y en Saludo hacemos un console.log de </a:t>
            </a:r>
            <a:r>
              <a:rPr lang="es-CO" dirty="0" err="1"/>
              <a:t>props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A8D89D-C736-9CA1-6457-37B202DC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16" y="2068586"/>
            <a:ext cx="2946285" cy="2989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CD086A-5C84-330A-0504-689D00F7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68586"/>
            <a:ext cx="3953387" cy="29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5490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Observen que el resultado se refleja en la pagina web y en la consola podemos apreciar el objeto creado como </a:t>
            </a:r>
            <a:r>
              <a:rPr lang="es-CO" dirty="0" err="1"/>
              <a:t>props</a:t>
            </a:r>
            <a:r>
              <a:rPr lang="es-CO" dirty="0"/>
              <a:t>, lo que   quiere decir que podemos enviar tantos parámetros necesitemos como </a:t>
            </a:r>
            <a:r>
              <a:rPr lang="es-CO" dirty="0" err="1"/>
              <a:t>props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7C6923-D484-3FBC-1A6E-FFF5D0BD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0" y="2028970"/>
            <a:ext cx="5713228" cy="30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729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COMUNICACIÓN ENTRE COMPONENTES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695546" y="1237434"/>
            <a:ext cx="75827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Podemos aplicar Desestructuración en las </a:t>
            </a:r>
            <a:r>
              <a:rPr lang="es-CO" dirty="0" err="1"/>
              <a:t>props</a:t>
            </a:r>
            <a:r>
              <a:rPr lang="es-CO" dirty="0"/>
              <a:t> directamente cuando se reciben en el componente Saludo para la limpieza del código. El resultado es el mismo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8CCB8F-99D2-23B8-3449-AAB7D89A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68" y="1976098"/>
            <a:ext cx="3863162" cy="30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8916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526312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/>
              <a:t>PropTypes</a:t>
            </a:r>
            <a:endParaRPr lang="es-ES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48971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usar verificación de tipos de datos en las </a:t>
            </a:r>
            <a:r>
              <a:rPr lang="es-ES" dirty="0" err="1"/>
              <a:t>props</a:t>
            </a:r>
            <a:r>
              <a:rPr lang="es-ES" dirty="0"/>
              <a:t> de un componente, puedes asignar la propiedad especial </a:t>
            </a:r>
            <a:r>
              <a:rPr lang="es-ES" dirty="0" err="1"/>
              <a:t>PropTypes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Veamos el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Nótese la  importación de </a:t>
            </a:r>
            <a:r>
              <a:rPr lang="es-ES" dirty="0" err="1"/>
              <a:t>PropTypes</a:t>
            </a:r>
            <a:r>
              <a:rPr lang="es-ES" dirty="0"/>
              <a:t> desde </a:t>
            </a:r>
            <a:r>
              <a:rPr lang="es-ES" dirty="0" err="1"/>
              <a:t>prop-types</a:t>
            </a:r>
            <a:r>
              <a:rPr lang="es-ES" dirty="0"/>
              <a:t> y la declaración de las </a:t>
            </a:r>
            <a:r>
              <a:rPr lang="es-ES" dirty="0" err="1"/>
              <a:t>propTypes</a:t>
            </a:r>
            <a:r>
              <a:rPr lang="es-ES" dirty="0"/>
              <a:t> en la parte inferior del componente.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Esto le dice a React que la </a:t>
            </a:r>
            <a:r>
              <a:rPr lang="es-ES" dirty="0" err="1"/>
              <a:t>props</a:t>
            </a:r>
            <a:r>
              <a:rPr lang="es-ES" dirty="0"/>
              <a:t> llamada nombre debe ser de tipo string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B2C846-0A5C-63A3-7AF9-F4E5EDAC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45" y="1237434"/>
            <a:ext cx="3480391" cy="36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061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526312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/>
              <a:t>PropTypes</a:t>
            </a:r>
            <a:endParaRPr lang="es-ES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3611525" y="1389834"/>
            <a:ext cx="5277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Observa el mensaje de </a:t>
            </a:r>
            <a:r>
              <a:rPr lang="es-ES" dirty="0" err="1"/>
              <a:t>warning</a:t>
            </a:r>
            <a:r>
              <a:rPr lang="es-ES" dirty="0"/>
              <a:t> en consola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3F0F8C-987A-6363-5E58-8FBFF08C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2" y="1861409"/>
            <a:ext cx="2723339" cy="29743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40EA9A-B6E6-D5A4-279A-68C939FAE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805" y="1861409"/>
            <a:ext cx="5449221" cy="29743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A4EF05-1B20-C7E5-77ED-827FE4FF7ECF}"/>
              </a:ext>
            </a:extLst>
          </p:cNvPr>
          <p:cNvSpPr txBox="1"/>
          <p:nvPr/>
        </p:nvSpPr>
        <p:spPr>
          <a:xfrm>
            <a:off x="443908" y="1389834"/>
            <a:ext cx="316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Enviemos un valor tipo numérico desde el componente  App</a:t>
            </a:r>
          </a:p>
        </p:txBody>
      </p:sp>
    </p:spTree>
    <p:extLst>
      <p:ext uri="{BB962C8B-B14F-4D97-AF65-F5344CB8AC3E}">
        <p14:creationId xmlns:p14="http://schemas.microsoft.com/office/powerpoint/2010/main" val="1067279217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526312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Default </a:t>
            </a:r>
            <a:r>
              <a:rPr lang="es-ES" sz="2400" b="1" dirty="0" err="1"/>
              <a:t>Props</a:t>
            </a:r>
            <a:endParaRPr lang="es-ES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48971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Default </a:t>
            </a:r>
            <a:r>
              <a:rPr lang="es-ES" dirty="0" err="1"/>
              <a:t>Props</a:t>
            </a:r>
            <a:r>
              <a:rPr lang="es-ES" dirty="0"/>
              <a:t> asignan un valor por defecto cuando no recibimos ningún valor dentro de las </a:t>
            </a:r>
            <a:r>
              <a:rPr lang="es-ES" dirty="0" err="1"/>
              <a:t>props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6B5801-3FF6-2E75-9A5C-0E433690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91" y="1166551"/>
            <a:ext cx="2896951" cy="39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38791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526312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Default </a:t>
            </a:r>
            <a:r>
              <a:rPr lang="es-ES" sz="2400" b="1" dirty="0" err="1"/>
              <a:t>Props</a:t>
            </a:r>
            <a:endParaRPr lang="es-ES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8462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Default </a:t>
            </a:r>
            <a:r>
              <a:rPr lang="es-ES" dirty="0" err="1"/>
              <a:t>Props</a:t>
            </a:r>
            <a:r>
              <a:rPr lang="es-ES" dirty="0"/>
              <a:t> asignan un valor por defecto cuando no recibimos ningún valor dentro de las </a:t>
            </a:r>
            <a:r>
              <a:rPr lang="es-ES" dirty="0" err="1"/>
              <a:t>props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77668E-56B4-3642-A300-D288590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1699099"/>
            <a:ext cx="6188149" cy="32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313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46987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COMPONENTE CONTADOR - EJERCICIO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84626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crear un nuevo componente que se llame </a:t>
            </a:r>
            <a:r>
              <a:rPr lang="es-ES" dirty="0" err="1"/>
              <a:t>Contador.jsx</a:t>
            </a:r>
            <a:r>
              <a:rPr lang="es-ES" dirty="0"/>
              <a:t> o si prefieres un nombre en ingles mejor.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Dicho componente debe mostrar por medio de un h1 el nombre de su componente (Contador) y por medio de una etiqueta &lt;p&gt; una variable llamada </a:t>
            </a:r>
            <a:r>
              <a:rPr lang="es-ES" dirty="0" err="1"/>
              <a:t>value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value</a:t>
            </a:r>
            <a:r>
              <a:rPr lang="es-ES" dirty="0"/>
              <a:t> debe ser enviado desde el componente padre App como una </a:t>
            </a:r>
            <a:r>
              <a:rPr lang="es-ES" dirty="0" err="1"/>
              <a:t>props</a:t>
            </a:r>
            <a:r>
              <a:rPr lang="es-ES" dirty="0"/>
              <a:t> y al recibirlo en Contadora hay que desestructurarlo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debe validar que la </a:t>
            </a:r>
            <a:r>
              <a:rPr lang="es-ES" dirty="0" err="1"/>
              <a:t>props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debe ser de tipo </a:t>
            </a:r>
            <a:r>
              <a:rPr lang="es-ES" dirty="0" err="1"/>
              <a:t>numerico</a:t>
            </a:r>
            <a:r>
              <a:rPr lang="es-ES" dirty="0"/>
              <a:t> (</a:t>
            </a:r>
            <a:r>
              <a:rPr lang="es-ES" dirty="0" err="1"/>
              <a:t>PropTypes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Colocar un </a:t>
            </a:r>
            <a:r>
              <a:rPr lang="es-ES" dirty="0" err="1"/>
              <a:t>value</a:t>
            </a:r>
            <a:r>
              <a:rPr lang="es-ES" dirty="0"/>
              <a:t> por defecto si no se </a:t>
            </a:r>
            <a:r>
              <a:rPr lang="es-ES" dirty="0" err="1"/>
              <a:t>envia</a:t>
            </a:r>
            <a:r>
              <a:rPr lang="es-ES" dirty="0"/>
              <a:t> un  valor en las </a:t>
            </a:r>
            <a:r>
              <a:rPr lang="es-ES" dirty="0" err="1"/>
              <a:t>props</a:t>
            </a:r>
            <a:r>
              <a:rPr lang="es-ES" dirty="0"/>
              <a:t>. Ese valor debe ser el numero del grupo al que pertenece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Asegurarnos que no aparezcan errores ni </a:t>
            </a:r>
            <a:r>
              <a:rPr lang="es-ES" dirty="0" err="1"/>
              <a:t>Warnigns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89616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Purgamos toda  la carpeta  </a:t>
            </a:r>
            <a:r>
              <a:rPr lang="es-ES" dirty="0" err="1"/>
              <a:t>src</a:t>
            </a:r>
            <a:r>
              <a:rPr lang="es-ES" dirty="0"/>
              <a:t> para empezar de cero y creamos un archivo de ejecución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vite es main.js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create</a:t>
            </a:r>
            <a:r>
              <a:rPr lang="es-ES" dirty="0"/>
              <a:t>-</a:t>
            </a:r>
            <a:r>
              <a:rPr lang="es-ES" dirty="0" err="1"/>
              <a:t>react</a:t>
            </a:r>
            <a:r>
              <a:rPr lang="es-ES" dirty="0"/>
              <a:t>-app es index.js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56B40-C8E1-EAF8-0147-94B31ED5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50" y="2494470"/>
            <a:ext cx="2572526" cy="25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71479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8249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evento onClick se ejecuta cuando hacemos click un botón y su escritura es diferente que en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 botón en el componente Contador que diga + 1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Intentaremos aumentar el numero de contador  en 1  con el </a:t>
            </a:r>
            <a:r>
              <a:rPr lang="es-CO" dirty="0" err="1"/>
              <a:t>onClick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DB2031-DF5B-88AE-F3A1-166E7195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77" y="2286637"/>
            <a:ext cx="2903685" cy="27930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736DE6-4BDA-007A-E200-3FEBD7F5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3" y="2191541"/>
            <a:ext cx="2454350" cy="294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9654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326950" y="1241491"/>
            <a:ext cx="8249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escribimos dentro del método onClick la operación { </a:t>
            </a:r>
            <a:r>
              <a:rPr lang="es-ES" dirty="0" err="1"/>
              <a:t>value</a:t>
            </a:r>
            <a:r>
              <a:rPr lang="es-ES" dirty="0"/>
              <a:t> + 1 } veremos lo que sucede en la consola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56225B-93C9-9345-A34A-219D9064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4" y="2359039"/>
            <a:ext cx="5092066" cy="9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2253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326950" y="1241491"/>
            <a:ext cx="8249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consola nos aparece un error donde nos dice que el evento onClick debe recibir una función para ser ejecutada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eventos de React se nombran usando </a:t>
            </a:r>
            <a:r>
              <a:rPr lang="es-ES" dirty="0" err="1"/>
              <a:t>camelCase</a:t>
            </a:r>
            <a:r>
              <a:rPr lang="es-ES" dirty="0"/>
              <a:t>, en vez de minúsculas.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 JSX pasas una función como el manejador del evento, en vez de un string.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3F2AD3-E0C3-72AF-8DD1-1EC3B29E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98" y="2195598"/>
            <a:ext cx="5195776" cy="27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69181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402596" y="3370750"/>
            <a:ext cx="3663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resultado por consola al presionar el botón es el valor de actual </a:t>
            </a:r>
            <a:r>
              <a:rPr lang="es-ES" dirty="0" err="1"/>
              <a:t>value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2B945C-7B78-A987-A74D-4895A683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99" y="1938337"/>
            <a:ext cx="4605287" cy="6843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43909" y="1985486"/>
            <a:ext cx="36638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Escribamos una función anónima dentro del evento onClick que muestre por consola el valor de </a:t>
            </a:r>
            <a:r>
              <a:rPr lang="es-ES" dirty="0" err="1"/>
              <a:t>value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A374AA-BF3C-DB7B-4332-1A914A46D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98" y="3416885"/>
            <a:ext cx="4605287" cy="9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2159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402596" y="3370750"/>
            <a:ext cx="3663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resultado por consola al presionar el botón es el esperado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43909" y="1985486"/>
            <a:ext cx="36638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Intentemos aumentar el valor de variable cada vez que le demos click al </a:t>
            </a:r>
            <a:r>
              <a:rPr lang="es-ES" dirty="0" err="1"/>
              <a:t>boton</a:t>
            </a:r>
            <a:r>
              <a:rPr lang="es-ES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178F40-ADEA-508A-4622-F9B4033FF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71" y="1734801"/>
            <a:ext cx="4832829" cy="12400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FEC50C-4D54-2145-7DC4-2B22E48A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171" y="3178382"/>
            <a:ext cx="4703245" cy="1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95968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79350" y="1361709"/>
            <a:ext cx="8374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Pero en el HTML el valor de </a:t>
            </a:r>
            <a:r>
              <a:rPr lang="es-ES" dirty="0" err="1"/>
              <a:t>value</a:t>
            </a:r>
            <a:r>
              <a:rPr lang="es-ES" dirty="0"/>
              <a:t> no cambia. Sigue siendo el mismo y no cambia.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Esto es debido a los estados en React. Esto lo veremos más adelante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4E2F6C-9E47-8FA0-491F-5C2CA691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2009204"/>
            <a:ext cx="5465135" cy="2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97875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eventos en React se manejan mejor con funciones denominadas </a:t>
            </a:r>
            <a:r>
              <a:rPr lang="es-ES" dirty="0" err="1"/>
              <a:t>handler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muy común ver este tipo de funciones controlar a los eventos de un elemento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una función llamada </a:t>
            </a:r>
            <a:r>
              <a:rPr lang="es-ES" dirty="0" err="1"/>
              <a:t>handleClickAdd</a:t>
            </a:r>
            <a:r>
              <a:rPr lang="es-ES" dirty="0"/>
              <a:t> para realizar el aumento de </a:t>
            </a:r>
            <a:r>
              <a:rPr lang="es-ES" dirty="0" err="1"/>
              <a:t>value</a:t>
            </a:r>
            <a:r>
              <a:rPr lang="es-ES" dirty="0"/>
              <a:t> y así tener un mejor manejo del código. El resultado en consola es el mismo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E6898C-A1CC-A9E6-CFBD-42F9F27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" y="2440091"/>
            <a:ext cx="5573121" cy="25863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D82328-D85F-BC90-DC28-B2CDDB543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61" y="2440091"/>
            <a:ext cx="3207376" cy="13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3029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evento onClick y  en general todos los eventos HTML, pueden recibir por defecto un parámetro llamado </a:t>
            </a:r>
            <a:r>
              <a:rPr lang="es-ES" dirty="0" err="1"/>
              <a:t>event</a:t>
            </a:r>
            <a:r>
              <a:rPr lang="es-ES" dirty="0"/>
              <a:t>. Esta variable </a:t>
            </a:r>
            <a:r>
              <a:rPr lang="es-ES" dirty="0" err="1"/>
              <a:t>event</a:t>
            </a:r>
            <a:r>
              <a:rPr lang="es-ES" dirty="0"/>
              <a:t> controla todos las propiedades de un evento.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Agreguemos la palabra </a:t>
            </a:r>
            <a:r>
              <a:rPr lang="es-ES" dirty="0" err="1"/>
              <a:t>event</a:t>
            </a:r>
            <a:r>
              <a:rPr lang="es-ES" dirty="0"/>
              <a:t> como parámetro en la función </a:t>
            </a:r>
            <a:r>
              <a:rPr lang="es-ES" dirty="0" err="1"/>
              <a:t>handle</a:t>
            </a:r>
            <a:r>
              <a:rPr lang="es-ES" dirty="0"/>
              <a:t> y luego lo  imprimimos por  consola. Puedes observar todas sus propiedades incluidas la de target.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131CB6-0011-5254-70D7-4A90C83A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6" y="2571750"/>
            <a:ext cx="4679694" cy="24016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17B94E-AE7A-8920-66CC-B4246121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70" y="2571750"/>
            <a:ext cx="3883253" cy="12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636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Imprime por consola solo la propiedad target del evento y observa </a:t>
            </a:r>
            <a:r>
              <a:rPr lang="es-ES"/>
              <a:t>los resultados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1579EE-0025-47C4-ABFF-E83C2A7F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9" y="1854772"/>
            <a:ext cx="4941213" cy="25129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3BD5B5-36E0-5809-AE17-4725ED1C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660" y="1854772"/>
            <a:ext cx="3821851" cy="1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3242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uso de formularios y eventos se recomienda activar la propiedad </a:t>
            </a:r>
            <a:r>
              <a:rPr lang="es-ES" dirty="0" err="1"/>
              <a:t>preventDefault</a:t>
            </a:r>
            <a:r>
              <a:rPr lang="es-ES" dirty="0"/>
              <a:t> para evitar acciones por defecto. Por ejemplo: en los formularios al hacer click en el botón </a:t>
            </a:r>
            <a:r>
              <a:rPr lang="es-ES" dirty="0" err="1"/>
              <a:t>submit</a:t>
            </a:r>
            <a:r>
              <a:rPr lang="es-ES" dirty="0"/>
              <a:t>, este se ejecuta y </a:t>
            </a:r>
            <a:r>
              <a:rPr lang="es-ES" dirty="0" err="1"/>
              <a:t>envia</a:t>
            </a:r>
            <a:r>
              <a:rPr lang="es-ES" dirty="0"/>
              <a:t> lo escrito en el formulario, al activar el </a:t>
            </a:r>
            <a:r>
              <a:rPr lang="es-ES" dirty="0" err="1"/>
              <a:t>evento.prevent</a:t>
            </a:r>
            <a:r>
              <a:rPr lang="es-ES" dirty="0"/>
              <a:t> cancela la acción de envío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52A5E6-FC6B-6ABF-920E-8A2BFCE0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98" y="2288444"/>
            <a:ext cx="4865292" cy="27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8919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4336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estructura de un proyecto React es simple: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carpeta </a:t>
            </a:r>
            <a:r>
              <a:rPr lang="es-ES" dirty="0" err="1"/>
              <a:t>node_modules</a:t>
            </a:r>
            <a:r>
              <a:rPr lang="es-ES" dirty="0"/>
              <a:t> encontramos todas las dependencias de </a:t>
            </a:r>
            <a:r>
              <a:rPr lang="es-ES" dirty="0" err="1"/>
              <a:t>Node</a:t>
            </a:r>
            <a:r>
              <a:rPr lang="es-ES" dirty="0"/>
              <a:t> necesarias para nuestro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carpeta </a:t>
            </a:r>
            <a:r>
              <a:rPr lang="es-ES" dirty="0" err="1"/>
              <a:t>public</a:t>
            </a:r>
            <a:r>
              <a:rPr lang="es-ES" dirty="0"/>
              <a:t> almacena todos los archivos estáticos de nuestro proyecto como imágenes, </a:t>
            </a:r>
            <a:r>
              <a:rPr lang="es-ES" dirty="0" err="1"/>
              <a:t>css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carpeta </a:t>
            </a:r>
            <a:r>
              <a:rPr lang="es-ES" dirty="0" err="1"/>
              <a:t>src</a:t>
            </a:r>
            <a:r>
              <a:rPr lang="es-ES" dirty="0"/>
              <a:t> contiene los componentes y  el archivo raíz index.js (CRA) o main.js (vite) necesario para que la aplicación corra.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archivo </a:t>
            </a:r>
            <a:r>
              <a:rPr lang="es-ES" dirty="0" err="1"/>
              <a:t>package.json</a:t>
            </a:r>
            <a:r>
              <a:rPr lang="es-ES" dirty="0"/>
              <a:t> tiene la configuración general de nuestro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Podemos agregar archivos </a:t>
            </a:r>
            <a:r>
              <a:rPr lang="es-ES" dirty="0" err="1"/>
              <a:t>css</a:t>
            </a:r>
            <a:r>
              <a:rPr lang="es-ES" dirty="0"/>
              <a:t> personalizados para nuestros componentes dentro de la carpeta </a:t>
            </a:r>
            <a:r>
              <a:rPr lang="es-ES" dirty="0" err="1"/>
              <a:t>src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56B40-C8E1-EAF8-0147-94B31ED5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571" y="2437763"/>
            <a:ext cx="2572526" cy="25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6692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Ahora, intentemos hacer que </a:t>
            </a:r>
            <a:r>
              <a:rPr lang="es-ES" dirty="0" err="1"/>
              <a:t>value</a:t>
            </a:r>
            <a:r>
              <a:rPr lang="es-ES" dirty="0"/>
              <a:t> se actualice dentro del </a:t>
            </a:r>
            <a:r>
              <a:rPr lang="es-ES" dirty="0" err="1"/>
              <a:t>html</a:t>
            </a:r>
            <a:r>
              <a:rPr lang="es-ES" dirty="0"/>
              <a:t>, haciendo  uso de </a:t>
            </a:r>
            <a:r>
              <a:rPr lang="es-ES" dirty="0" err="1"/>
              <a:t>getElementById</a:t>
            </a:r>
            <a:r>
              <a:rPr lang="es-ES" dirty="0"/>
              <a:t> visto en sesiones anteriores.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Asignale</a:t>
            </a:r>
            <a:r>
              <a:rPr lang="es-ES" dirty="0"/>
              <a:t> el id </a:t>
            </a:r>
            <a:r>
              <a:rPr lang="es-ES" dirty="0" err="1"/>
              <a:t>add</a:t>
            </a:r>
            <a:r>
              <a:rPr lang="es-ES" dirty="0"/>
              <a:t> a la etiqueta donde se encuentra </a:t>
            </a:r>
            <a:r>
              <a:rPr lang="es-ES" dirty="0" err="1"/>
              <a:t>value</a:t>
            </a:r>
            <a:r>
              <a:rPr lang="es-ES" dirty="0"/>
              <a:t> y agrega el código correspondiente en </a:t>
            </a:r>
            <a:r>
              <a:rPr lang="es-ES" dirty="0" err="1"/>
              <a:t>handleClickAdd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014577-7138-AEE3-D513-51CBDEA7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67" y="2315816"/>
            <a:ext cx="4473870" cy="26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83867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Observa el resultado en la aplicación al hacer 3 </a:t>
            </a:r>
            <a:r>
              <a:rPr lang="es-ES" dirty="0" err="1"/>
              <a:t>clicks</a:t>
            </a:r>
            <a:r>
              <a:rPr lang="es-ES" dirty="0"/>
              <a:t> en el botón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aprecia que el resultando va cambiando en el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Intenta insertar otra etiqueta p que contenga la variable </a:t>
            </a:r>
            <a:r>
              <a:rPr lang="es-ES" b="1" dirty="0" err="1"/>
              <a:t>value</a:t>
            </a:r>
            <a:r>
              <a:rPr lang="es-ES" b="1" dirty="0"/>
              <a:t> </a:t>
            </a:r>
            <a:r>
              <a:rPr lang="es-ES" dirty="0"/>
              <a:t>y presiona el botón ¿Qué sucede?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E34E85-AB3F-C250-3378-705567A3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14" y="2459665"/>
            <a:ext cx="2579798" cy="22923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211AD9-4F05-FC0D-3256-29C1F04B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955" y="2459666"/>
            <a:ext cx="2624580" cy="22934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20B63C-0009-8FCA-3557-2C3C4DDBE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478" y="2458576"/>
            <a:ext cx="2574519" cy="22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4136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EVENTO onClick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valor del primer uso de </a:t>
            </a:r>
            <a:r>
              <a:rPr lang="es-ES" dirty="0" err="1"/>
              <a:t>value</a:t>
            </a:r>
            <a:r>
              <a:rPr lang="es-ES" dirty="0"/>
              <a:t> cambia pero el segundo uso no, esto se debe a que solo estamos actualizando una sola etiqueta y no el estado completo de la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react</a:t>
            </a:r>
            <a:r>
              <a:rPr lang="es-ES" dirty="0"/>
              <a:t> se habla de estados de variables y esto se maneja a través de un Hook llamada </a:t>
            </a:r>
            <a:r>
              <a:rPr lang="es-ES" dirty="0" err="1"/>
              <a:t>useState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56CAF8-460B-6F35-70AC-41F696B9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83" y="2480120"/>
            <a:ext cx="4713177" cy="25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8196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ESTADO </a:t>
            </a:r>
            <a:r>
              <a:rPr lang="es-ES" sz="2400" b="1" dirty="0" err="1"/>
              <a:t>useState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5" y="1361709"/>
            <a:ext cx="83740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Hooks</a:t>
            </a:r>
            <a:r>
              <a:rPr lang="es-ES" dirty="0"/>
              <a:t> son una nueva característica en </a:t>
            </a:r>
            <a:r>
              <a:rPr lang="es-ES" dirty="0" err="1"/>
              <a:t>React</a:t>
            </a:r>
            <a:r>
              <a:rPr lang="es-ES" dirty="0"/>
              <a:t> 16.8. Estos te permiten usar el estado y otras características de </a:t>
            </a:r>
            <a:r>
              <a:rPr lang="es-ES" dirty="0" err="1"/>
              <a:t>React</a:t>
            </a:r>
            <a:r>
              <a:rPr lang="es-ES" dirty="0"/>
              <a:t> sin escribir una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</a:t>
            </a:r>
            <a:r>
              <a:rPr lang="es-ES" dirty="0" err="1"/>
              <a:t>Hooks</a:t>
            </a:r>
            <a:r>
              <a:rPr lang="es-ES" dirty="0"/>
              <a:t> son funciones que te permiten “enganchar” el estado de </a:t>
            </a:r>
            <a:r>
              <a:rPr lang="es-ES" dirty="0" err="1"/>
              <a:t>React</a:t>
            </a:r>
            <a:r>
              <a:rPr lang="es-ES" dirty="0"/>
              <a:t> y el ciclo de vida desde componentes de función. Los </a:t>
            </a:r>
            <a:r>
              <a:rPr lang="es-ES" dirty="0" err="1"/>
              <a:t>hooks</a:t>
            </a:r>
            <a:r>
              <a:rPr lang="es-ES" dirty="0"/>
              <a:t> no funcionan dentro de las clases — te permiten usar </a:t>
            </a:r>
            <a:r>
              <a:rPr lang="es-ES" dirty="0" err="1"/>
              <a:t>React</a:t>
            </a:r>
            <a:r>
              <a:rPr lang="es-ES" dirty="0"/>
              <a:t> sin clases.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React</a:t>
            </a:r>
            <a:r>
              <a:rPr lang="es-ES" dirty="0"/>
              <a:t> proporciona algunos </a:t>
            </a:r>
            <a:r>
              <a:rPr lang="es-ES" dirty="0" err="1"/>
              <a:t>Hooks</a:t>
            </a:r>
            <a:r>
              <a:rPr lang="es-ES" dirty="0"/>
              <a:t> incorporados como </a:t>
            </a:r>
            <a:r>
              <a:rPr lang="es-ES" dirty="0" err="1"/>
              <a:t>useState</a:t>
            </a:r>
            <a:r>
              <a:rPr lang="es-ES" dirty="0"/>
              <a:t>. También puedes crear tus propios </a:t>
            </a:r>
            <a:r>
              <a:rPr lang="es-ES" dirty="0" err="1"/>
              <a:t>Hooks</a:t>
            </a:r>
            <a:r>
              <a:rPr lang="es-ES" dirty="0"/>
              <a:t> para reutilizar el comportamiento con estado entre diferentes componentes. Primero veremos los </a:t>
            </a:r>
            <a:r>
              <a:rPr lang="es-ES" dirty="0" err="1"/>
              <a:t>Hooks</a:t>
            </a:r>
            <a:r>
              <a:rPr lang="es-ES" dirty="0"/>
              <a:t> incorporados.</a:t>
            </a:r>
          </a:p>
        </p:txBody>
      </p:sp>
    </p:spTree>
    <p:extLst>
      <p:ext uri="{BB962C8B-B14F-4D97-AF65-F5344CB8AC3E}">
        <p14:creationId xmlns:p14="http://schemas.microsoft.com/office/powerpoint/2010/main" val="2451165582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ESTADO </a:t>
            </a:r>
            <a:r>
              <a:rPr lang="es-ES" sz="2400" b="1" dirty="0" err="1"/>
              <a:t>useState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6" y="1361709"/>
            <a:ext cx="37098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Usemos el </a:t>
            </a:r>
            <a:r>
              <a:rPr lang="es-ES" dirty="0" err="1"/>
              <a:t>hook</a:t>
            </a:r>
            <a:r>
              <a:rPr lang="es-ES" dirty="0"/>
              <a:t> </a:t>
            </a:r>
            <a:r>
              <a:rPr lang="es-ES" dirty="0" err="1"/>
              <a:t>useState</a:t>
            </a:r>
            <a:r>
              <a:rPr lang="es-ES" dirty="0"/>
              <a:t> en nuestro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usar </a:t>
            </a:r>
            <a:r>
              <a:rPr lang="es-ES" dirty="0" err="1"/>
              <a:t>useState</a:t>
            </a:r>
            <a:r>
              <a:rPr lang="es-ES" dirty="0"/>
              <a:t> debemos importarlo desde </a:t>
            </a:r>
            <a:r>
              <a:rPr lang="es-ES" dirty="0" err="1"/>
              <a:t>React</a:t>
            </a:r>
            <a:r>
              <a:rPr lang="es-ES" dirty="0"/>
              <a:t> y luego desestructurar dicho arreglo con los nombres de variables que deseamos.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muy simple la desestructuración del </a:t>
            </a:r>
            <a:r>
              <a:rPr lang="es-ES" dirty="0" err="1"/>
              <a:t>useState</a:t>
            </a:r>
            <a:r>
              <a:rPr lang="es-E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count</a:t>
            </a:r>
            <a:r>
              <a:rPr lang="es-ES" b="1" dirty="0"/>
              <a:t>: </a:t>
            </a:r>
            <a:r>
              <a:rPr lang="es-ES" dirty="0"/>
              <a:t>nombre de la variable a usar.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setCount</a:t>
            </a:r>
            <a:r>
              <a:rPr lang="es-ES" b="1" dirty="0"/>
              <a:t>: </a:t>
            </a:r>
            <a:r>
              <a:rPr lang="es-ES" dirty="0"/>
              <a:t>función que actualizará el valor de </a:t>
            </a:r>
            <a:r>
              <a:rPr lang="es-ES" b="1" dirty="0" err="1"/>
              <a:t>count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useState</a:t>
            </a:r>
            <a:r>
              <a:rPr lang="es-ES" b="1" dirty="0"/>
              <a:t>(0): </a:t>
            </a:r>
            <a:r>
              <a:rPr lang="es-ES" dirty="0"/>
              <a:t>indica que el valor inicial de </a:t>
            </a:r>
            <a:r>
              <a:rPr lang="es-ES" b="1" dirty="0" err="1"/>
              <a:t>count</a:t>
            </a:r>
            <a:r>
              <a:rPr lang="es-ES" b="1" dirty="0"/>
              <a:t> </a:t>
            </a:r>
            <a:r>
              <a:rPr lang="es-ES" dirty="0"/>
              <a:t>es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Veamos el código al lado derecho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553728-1086-F7D7-A50A-E2221079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64" y="1237434"/>
            <a:ext cx="4898064" cy="37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32002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ESTADO </a:t>
            </a:r>
            <a:r>
              <a:rPr lang="es-ES" sz="2400" b="1" dirty="0" err="1"/>
              <a:t>useState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6" y="1361709"/>
            <a:ext cx="7892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Verifiquemos los cambios en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 al hacer click se actualiza el valor de </a:t>
            </a:r>
            <a:r>
              <a:rPr lang="es-ES" dirty="0" err="1"/>
              <a:t>count</a:t>
            </a:r>
            <a:r>
              <a:rPr lang="es-ES" dirty="0"/>
              <a:t> en cualquier parte de la pagina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AD0F52-050D-5AAC-AC47-9F477BF0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05" y="2636545"/>
            <a:ext cx="3653945" cy="23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45518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ESTADO </a:t>
            </a:r>
            <a:r>
              <a:rPr lang="es-ES" sz="2400" b="1" dirty="0" err="1"/>
              <a:t>useState</a:t>
            </a:r>
            <a:endParaRPr lang="es-ES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6" y="1361709"/>
            <a:ext cx="37098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EJERCICIO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un botón que permita disminuir el valor de </a:t>
            </a:r>
            <a:r>
              <a:rPr lang="es-ES" dirty="0" err="1"/>
              <a:t>counter</a:t>
            </a:r>
            <a:r>
              <a:rPr lang="es-ES" dirty="0"/>
              <a:t> en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un botón que permita resetear el valor de </a:t>
            </a:r>
            <a:r>
              <a:rPr lang="es-ES" dirty="0" err="1"/>
              <a:t>counter</a:t>
            </a:r>
            <a:r>
              <a:rPr lang="es-ES" dirty="0"/>
              <a:t> a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los </a:t>
            </a:r>
            <a:r>
              <a:rPr lang="es-ES" dirty="0" err="1"/>
              <a:t>handle</a:t>
            </a:r>
            <a:r>
              <a:rPr lang="es-ES" dirty="0"/>
              <a:t> para cada una de esas acciones y que se pueda ver por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Prueba la aplicación y que se vean los cambios de estados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C70B0-EFD7-C4D5-EAA7-D32ABB2A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86" y="1361708"/>
            <a:ext cx="4798135" cy="35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9771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458086" y="1361709"/>
            <a:ext cx="37098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darle un poco mas de organización a nuestra app, o bien, puedes crear una nueva si prefieres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una carpeta para cada componente con el nombre de ellos. Hazlo similar a la imagen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una carpeta adicional llamada </a:t>
            </a:r>
            <a:r>
              <a:rPr lang="es-ES" dirty="0" err="1"/>
              <a:t>NavBar</a:t>
            </a:r>
            <a:r>
              <a:rPr lang="es-ES" dirty="0"/>
              <a:t> y dentro de ella el código de la siguiente diapositiva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292E88-CA27-5A36-BC74-36B40EE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37" y="1260177"/>
            <a:ext cx="2354180" cy="37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8055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1E0D-16CE-9C9B-DC2B-E33B01FAA5FA}"/>
              </a:ext>
            </a:extLst>
          </p:cNvPr>
          <p:cNvSpPr txBox="1"/>
          <p:nvPr/>
        </p:nvSpPr>
        <p:spPr>
          <a:xfrm>
            <a:off x="2720782" y="1214872"/>
            <a:ext cx="370243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b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() =&gt; {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navbar-expand-sm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bg-dark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navbar-dark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="container-fluid"&gt;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navbar-nav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nav-item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&lt;a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-link active"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="#"&gt;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Active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&lt;/a&gt;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nav-item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&lt;a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-link"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="#"&gt;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Link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&lt;/a&gt;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nav-item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&lt;a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-link"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="#"&gt;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Link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&lt;/a&gt;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&lt;/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&lt;/&gt;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default </a:t>
            </a:r>
            <a:r>
              <a:rPr lang="es-CO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es-CO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37874312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3CAC79-D3DF-D804-1B67-CC24EBC7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388046"/>
            <a:ext cx="3034898" cy="36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805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HOLA MUNDO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 Hola Mundo en </a:t>
            </a:r>
            <a:r>
              <a:rPr lang="es-ES" b="1" dirty="0"/>
              <a:t>React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77307E-76E9-1D0A-F9EF-4F94CF16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" y="2682431"/>
            <a:ext cx="8825133" cy="8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6920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519047" y="2207529"/>
            <a:ext cx="38929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componente App llamamos solo a </a:t>
            </a:r>
            <a:r>
              <a:rPr lang="es-ES" dirty="0" err="1"/>
              <a:t>NavBar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te aparecen algunos errores verifica las rutas en cada componente, pues, al moverlos de sus ubicaciones es posible que presenten errores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39E8BF-6716-DF56-2C12-C51818E7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1669486"/>
            <a:ext cx="4046220" cy="328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76946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808606" y="1237434"/>
            <a:ext cx="3892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aplicación debería verse así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C9F0C8-CB77-419F-1219-7709E4BA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1758632"/>
            <a:ext cx="6202680" cy="33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9989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785746" y="1237434"/>
            <a:ext cx="773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Instalamos desde consola el </a:t>
            </a:r>
            <a:r>
              <a:rPr lang="es-ES" dirty="0" err="1"/>
              <a:t>react</a:t>
            </a:r>
            <a:r>
              <a:rPr lang="es-ES" dirty="0"/>
              <a:t>-</a:t>
            </a:r>
            <a:r>
              <a:rPr lang="es-ES" dirty="0" err="1"/>
              <a:t>router</a:t>
            </a:r>
            <a:r>
              <a:rPr lang="es-ES" dirty="0"/>
              <a:t>-dom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Ten presente que sea dentro de la carpeta del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0A4695-F68E-8CCC-A159-97F43991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1" y="2571750"/>
            <a:ext cx="7229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4610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718361" y="1237434"/>
            <a:ext cx="773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Verificamos en el </a:t>
            </a:r>
            <a:r>
              <a:rPr lang="es-ES" dirty="0" err="1"/>
              <a:t>package.json</a:t>
            </a:r>
            <a:r>
              <a:rPr lang="es-ES" dirty="0"/>
              <a:t> si se ejecutó la instalación. Observamos en las dependencias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D34F55-7815-5733-C580-274F896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20" y="1844714"/>
            <a:ext cx="3643411" cy="31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6913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962202" y="2057185"/>
            <a:ext cx="315259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Regresamos al index.js y escribimos las siguientes importaciones de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react</a:t>
            </a:r>
            <a:r>
              <a:rPr lang="es-ES" dirty="0"/>
              <a:t>-dom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</a:t>
            </a:r>
            <a:r>
              <a:rPr lang="es-ES" dirty="0" err="1"/>
              <a:t>root.render</a:t>
            </a:r>
            <a:r>
              <a:rPr lang="es-ES" dirty="0"/>
              <a:t> escribimos el código que aparece en la imagen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4FDCEE-3992-EC10-CA2E-076BEF81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42586"/>
            <a:ext cx="3958365" cy="3900914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99060323-58B1-7428-3667-83CCECA94703}"/>
              </a:ext>
            </a:extLst>
          </p:cNvPr>
          <p:cNvSpPr/>
          <p:nvPr/>
        </p:nvSpPr>
        <p:spPr>
          <a:xfrm>
            <a:off x="4196316" y="2242957"/>
            <a:ext cx="1084521" cy="5458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08444B85-0E21-799F-50A8-A7BE81ED8E82}"/>
              </a:ext>
            </a:extLst>
          </p:cNvPr>
          <p:cNvSpPr/>
          <p:nvPr/>
        </p:nvSpPr>
        <p:spPr>
          <a:xfrm>
            <a:off x="4029738" y="4367731"/>
            <a:ext cx="1084521" cy="5458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801684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315259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 este proceso lo que especificamos es que la ruta madre es “/” del componente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otras rutas serán hijas de la ruta “”/” y lo que buscamos es que la barra de navegación no cambie sino el contenido debajo de ella.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ello debemos ir a App y agregar un componente de </a:t>
            </a:r>
            <a:r>
              <a:rPr lang="es-ES" dirty="0" err="1"/>
              <a:t>react</a:t>
            </a:r>
            <a:r>
              <a:rPr lang="es-ES" dirty="0"/>
              <a:t>-</a:t>
            </a:r>
            <a:r>
              <a:rPr lang="es-ES" dirty="0" err="1"/>
              <a:t>route</a:t>
            </a:r>
            <a:r>
              <a:rPr lang="es-ES" dirty="0"/>
              <a:t>-dom  llamado Outlet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4FDCEE-3992-EC10-CA2E-076BEF81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42586"/>
            <a:ext cx="3958365" cy="39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56565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31525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Importamos Outlet de </a:t>
            </a:r>
            <a:r>
              <a:rPr lang="es-ES" dirty="0" err="1"/>
              <a:t>react</a:t>
            </a:r>
            <a:r>
              <a:rPr lang="es-ES" dirty="0"/>
              <a:t>-</a:t>
            </a:r>
            <a:r>
              <a:rPr lang="es-ES" dirty="0" err="1"/>
              <a:t>router</a:t>
            </a:r>
            <a:r>
              <a:rPr lang="es-ES" dirty="0"/>
              <a:t>-dom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Y lo ubicamos debajo de </a:t>
            </a:r>
            <a:r>
              <a:rPr lang="es-ES" dirty="0" err="1"/>
              <a:t>NavBar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 este lo que conseguimos es que solo cambie donde se encuentra el componente Outlet mas  no </a:t>
            </a:r>
            <a:r>
              <a:rPr lang="es-ES"/>
              <a:t>lo anterior a él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D4ECE3-AA19-3452-3C63-1CEB65C6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77" y="1446028"/>
            <a:ext cx="3293714" cy="34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1869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Veamos como se ve la aplicación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187305-CA03-0D2C-7215-5D88E6D8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6" y="2571750"/>
            <a:ext cx="4167963" cy="22546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C1568D-553A-33AC-2DCE-94A3226F364A}"/>
              </a:ext>
            </a:extLst>
          </p:cNvPr>
          <p:cNvSpPr txBox="1"/>
          <p:nvPr/>
        </p:nvSpPr>
        <p:spPr>
          <a:xfrm>
            <a:off x="99236" y="2152878"/>
            <a:ext cx="3281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Haciendo click en Home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D75BF1-A2B0-87F2-7128-D033B12D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501" y="2571750"/>
            <a:ext cx="4167963" cy="223058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6044C1-EEA5-A730-1F5E-B61CBB015C91}"/>
              </a:ext>
            </a:extLst>
          </p:cNvPr>
          <p:cNvSpPr txBox="1"/>
          <p:nvPr/>
        </p:nvSpPr>
        <p:spPr>
          <a:xfrm>
            <a:off x="4665919" y="2152877"/>
            <a:ext cx="3281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Haciendo click en Contador</a:t>
            </a:r>
          </a:p>
        </p:txBody>
      </p:sp>
    </p:spTree>
    <p:extLst>
      <p:ext uri="{BB962C8B-B14F-4D97-AF65-F5344CB8AC3E}">
        <p14:creationId xmlns:p14="http://schemas.microsoft.com/office/powerpoint/2010/main" val="2251920036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Nuestras rutas deben de funcionar perfecto, sin embargo al momento de ejecutar la aplicación nos van aparecer unas advertencias sobre las etiquetas &lt; a &gt; y sus atributos </a:t>
            </a:r>
            <a:r>
              <a:rPr lang="es-ES" dirty="0" err="1"/>
              <a:t>href</a:t>
            </a:r>
            <a:r>
              <a:rPr lang="es-ES" dirty="0"/>
              <a:t>. Esto lo podemos corregir con el componente &lt;Link&gt; de </a:t>
            </a:r>
            <a:r>
              <a:rPr lang="es-ES" dirty="0" err="1"/>
              <a:t>react-router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componente &lt;Link&gt; permite que la carga de las rutas sean mas rápidas. Este componente se debe importar  de </a:t>
            </a:r>
            <a:r>
              <a:rPr lang="es-ES" dirty="0" err="1"/>
              <a:t>react</a:t>
            </a:r>
            <a:r>
              <a:rPr lang="es-ES" dirty="0"/>
              <a:t>-</a:t>
            </a:r>
            <a:r>
              <a:rPr lang="es-ES" dirty="0" err="1"/>
              <a:t>router</a:t>
            </a:r>
            <a:r>
              <a:rPr lang="es-ES" dirty="0"/>
              <a:t>-dom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Cambiemos las etiquetas &lt;a&gt; por  el componente &lt;Link&gt; y los atributos </a:t>
            </a:r>
            <a:r>
              <a:rPr lang="es-ES" dirty="0" err="1"/>
              <a:t>href</a:t>
            </a:r>
            <a:r>
              <a:rPr lang="es-ES" dirty="0"/>
              <a:t>=“” por </a:t>
            </a:r>
            <a:r>
              <a:rPr lang="es-ES" dirty="0" err="1"/>
              <a:t>to</a:t>
            </a:r>
            <a:r>
              <a:rPr lang="es-ES" dirty="0"/>
              <a:t>=“”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8246878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Cambiando las etiquetas &lt;a&gt; por &lt;Link&gt;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8276F9-32F4-1D20-DB86-BC176F16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4" y="1660886"/>
            <a:ext cx="3747197" cy="34600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926524-E372-5D77-CF62-5175DD36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10" y="1638292"/>
            <a:ext cx="3656987" cy="348261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1F937CD-68FA-64E9-E986-1D3864F8F8F3}"/>
              </a:ext>
            </a:extLst>
          </p:cNvPr>
          <p:cNvSpPr/>
          <p:nvPr/>
        </p:nvSpPr>
        <p:spPr>
          <a:xfrm>
            <a:off x="4571999" y="1772093"/>
            <a:ext cx="2537638" cy="212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F0DC1E-E705-5DEE-D8DF-56CB53FE80B8}"/>
              </a:ext>
            </a:extLst>
          </p:cNvPr>
          <p:cNvSpPr/>
          <p:nvPr/>
        </p:nvSpPr>
        <p:spPr>
          <a:xfrm>
            <a:off x="5358808" y="3166948"/>
            <a:ext cx="2307265" cy="462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316340-B2D1-E0C1-87FA-85C95AE5638A}"/>
              </a:ext>
            </a:extLst>
          </p:cNvPr>
          <p:cNvSpPr/>
          <p:nvPr/>
        </p:nvSpPr>
        <p:spPr>
          <a:xfrm>
            <a:off x="5504120" y="3829711"/>
            <a:ext cx="2378150" cy="462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5438E00-6B99-C15E-9E9C-FB098FBDB49A}"/>
              </a:ext>
            </a:extLst>
          </p:cNvPr>
          <p:cNvSpPr/>
          <p:nvPr/>
        </p:nvSpPr>
        <p:spPr>
          <a:xfrm>
            <a:off x="5440324" y="4543857"/>
            <a:ext cx="2307265" cy="462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89006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HOLA MUNDO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Creemos un Hola Mundo en </a:t>
            </a:r>
            <a:r>
              <a:rPr lang="es-ES" b="1" dirty="0"/>
              <a:t>React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A41FF-E1E0-EAF7-27D5-208EA114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2" y="2571750"/>
            <a:ext cx="77438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77732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 buena practica separar las rutas de nuestro archivo index.js pues en la medida que las rutas crezcan se van a ver muy apiladas.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una carpeta llamada </a:t>
            </a:r>
            <a:r>
              <a:rPr lang="es-ES" dirty="0" err="1"/>
              <a:t>routes</a:t>
            </a:r>
            <a:r>
              <a:rPr lang="es-ES" dirty="0"/>
              <a:t> dentro de </a:t>
            </a:r>
            <a:r>
              <a:rPr lang="es-ES" dirty="0" err="1"/>
              <a:t>src</a:t>
            </a:r>
            <a:r>
              <a:rPr lang="es-ES" dirty="0"/>
              <a:t> y dentro de ella un archivo </a:t>
            </a:r>
            <a:r>
              <a:rPr lang="es-ES" dirty="0" err="1"/>
              <a:t>js</a:t>
            </a:r>
            <a:r>
              <a:rPr lang="es-ES" dirty="0"/>
              <a:t> con el nombre que desees, por ejemplo routesApp.js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Dentro del archivo de rutas importa los elementos que aparecen en la imagen desde </a:t>
            </a:r>
            <a:r>
              <a:rPr lang="es-ES" dirty="0" err="1"/>
              <a:t>react</a:t>
            </a:r>
            <a:r>
              <a:rPr lang="es-ES" dirty="0"/>
              <a:t>-</a:t>
            </a:r>
            <a:r>
              <a:rPr lang="es-ES" dirty="0" err="1"/>
              <a:t>router</a:t>
            </a:r>
            <a:r>
              <a:rPr lang="es-ES" dirty="0"/>
              <a:t>-dom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5750A-4B86-5910-646A-528B55C91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892" y="2432839"/>
            <a:ext cx="3766213" cy="27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7384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 tal manera que el index.js lo dejemos más despejado y pueda verse como está en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Solo importamos la constante </a:t>
            </a:r>
            <a:r>
              <a:rPr lang="es-ES" dirty="0" err="1"/>
              <a:t>router</a:t>
            </a:r>
            <a:r>
              <a:rPr lang="es-ES" dirty="0"/>
              <a:t> y el componente  </a:t>
            </a:r>
            <a:r>
              <a:rPr lang="es-ES" dirty="0" err="1"/>
              <a:t>RouterProvider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BB35-2518-92BE-0E40-4CAD4945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65" y="2418790"/>
            <a:ext cx="5695839" cy="2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3278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RUTAS CON </a:t>
            </a:r>
            <a:r>
              <a:rPr lang="es-ES" sz="2400" b="1" dirty="0" err="1"/>
              <a:t>react</a:t>
            </a:r>
            <a:r>
              <a:rPr lang="es-ES" sz="2400" b="1" dirty="0"/>
              <a:t>-</a:t>
            </a:r>
            <a:r>
              <a:rPr lang="es-ES" sz="2400" b="1" dirty="0" err="1"/>
              <a:t>router</a:t>
            </a:r>
            <a:r>
              <a:rPr lang="es-ES" sz="2400" b="1" dirty="0"/>
              <a:t>-dom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451661" y="1263288"/>
            <a:ext cx="8479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aplicación seguirá funcionando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187305-CA03-0D2C-7215-5D88E6D8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6" y="2571750"/>
            <a:ext cx="4167963" cy="22546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C1568D-553A-33AC-2DCE-94A3226F364A}"/>
              </a:ext>
            </a:extLst>
          </p:cNvPr>
          <p:cNvSpPr txBox="1"/>
          <p:nvPr/>
        </p:nvSpPr>
        <p:spPr>
          <a:xfrm>
            <a:off x="99236" y="2152878"/>
            <a:ext cx="3281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Haciendo click en Home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D75BF1-A2B0-87F2-7128-D033B12D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501" y="2571750"/>
            <a:ext cx="4167963" cy="223058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6044C1-EEA5-A730-1F5E-B61CBB015C91}"/>
              </a:ext>
            </a:extLst>
          </p:cNvPr>
          <p:cNvSpPr txBox="1"/>
          <p:nvPr/>
        </p:nvSpPr>
        <p:spPr>
          <a:xfrm>
            <a:off x="4665919" y="2152877"/>
            <a:ext cx="3281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Haciendo click en Contador</a:t>
            </a:r>
          </a:p>
        </p:txBody>
      </p:sp>
    </p:spTree>
    <p:extLst>
      <p:ext uri="{BB962C8B-B14F-4D97-AF65-F5344CB8AC3E}">
        <p14:creationId xmlns:p14="http://schemas.microsoft.com/office/powerpoint/2010/main" val="3151098238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29558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React</a:t>
            </a:r>
            <a:r>
              <a:rPr lang="es-ES" dirty="0"/>
              <a:t> podemos simplificar código que se repite a través del método </a:t>
            </a:r>
            <a:r>
              <a:rPr lang="es-ES" dirty="0" err="1"/>
              <a:t>map</a:t>
            </a:r>
            <a:r>
              <a:rPr lang="es-ES" dirty="0"/>
              <a:t> de 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Esto ayuda a mantener el código mas limpio. Es decisión del programador si quiere extraer el código como un componente o 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Tomemos como ejemplo el componente </a:t>
            </a:r>
            <a:r>
              <a:rPr lang="es-ES" dirty="0" err="1"/>
              <a:t>NavBar</a:t>
            </a:r>
            <a:r>
              <a:rPr lang="es-ES" dirty="0"/>
              <a:t>. Observa que código se repite en dicho componente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83500-157E-393E-CF49-C6A2DBAD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1" y="1263288"/>
            <a:ext cx="3400846" cy="38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6865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29558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código repetido son las etiquetas &lt;</a:t>
            </a:r>
            <a:r>
              <a:rPr lang="es-ES" dirty="0" err="1"/>
              <a:t>li</a:t>
            </a:r>
            <a:r>
              <a:rPr lang="es-ES" dirty="0"/>
              <a:t>&gt; de la barra.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es un ejemplo claro del uso del método </a:t>
            </a:r>
            <a:r>
              <a:rPr lang="es-ES" dirty="0" err="1"/>
              <a:t>map</a:t>
            </a:r>
            <a:r>
              <a:rPr lang="es-ES" dirty="0"/>
              <a:t> en </a:t>
            </a:r>
            <a:r>
              <a:rPr lang="es-ES" dirty="0" err="1"/>
              <a:t>React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 único que cambia es la ruta de </a:t>
            </a:r>
            <a:r>
              <a:rPr lang="es-ES" dirty="0" err="1"/>
              <a:t>to</a:t>
            </a:r>
            <a:r>
              <a:rPr lang="es-ES" dirty="0"/>
              <a:t>={} y el texto dentro del componente link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C83500-157E-393E-CF49-C6A2DBAD3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8" t="27001" r="11672" b="13985"/>
          <a:stretch/>
        </p:blipFill>
        <p:spPr>
          <a:xfrm>
            <a:off x="4029488" y="1237434"/>
            <a:ext cx="4065432" cy="37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45212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32464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Podemos crear un Array de objetos con las propiedades ruta: y </a:t>
            </a:r>
            <a:r>
              <a:rPr lang="es-ES" dirty="0" err="1"/>
              <a:t>textoLink</a:t>
            </a:r>
            <a:r>
              <a:rPr lang="es-ES" dirty="0"/>
              <a:t>: para simplificar el código y recorrer el array </a:t>
            </a:r>
            <a:r>
              <a:rPr lang="es-ES" dirty="0" err="1"/>
              <a:t>item</a:t>
            </a:r>
            <a:r>
              <a:rPr lang="es-ES" dirty="0"/>
              <a:t> por </a:t>
            </a:r>
            <a:r>
              <a:rPr lang="es-ES" dirty="0" err="1"/>
              <a:t>item</a:t>
            </a:r>
            <a:r>
              <a:rPr lang="es-ES" dirty="0"/>
              <a:t>. Llamemos a este array </a:t>
            </a:r>
            <a:r>
              <a:rPr lang="es-ES" dirty="0" err="1"/>
              <a:t>navsLinks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 esta manera renderizamos </a:t>
            </a:r>
            <a:r>
              <a:rPr lang="es-ES" dirty="0" err="1"/>
              <a:t>item</a:t>
            </a:r>
            <a:r>
              <a:rPr lang="es-ES" dirty="0"/>
              <a:t> por </a:t>
            </a:r>
            <a:r>
              <a:rPr lang="es-ES" dirty="0" err="1"/>
              <a:t>item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Observa el código en la imagen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3C9B22-01FB-1EA8-950D-32FD633D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223" y="1263288"/>
            <a:ext cx="4111257" cy="388021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E38FE6-93B9-3B61-624D-C0504371EC73}"/>
              </a:ext>
            </a:extLst>
          </p:cNvPr>
          <p:cNvSpPr/>
          <p:nvPr/>
        </p:nvSpPr>
        <p:spPr>
          <a:xfrm>
            <a:off x="4019107" y="1864242"/>
            <a:ext cx="3388242" cy="7075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348062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3246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Simplificando los links de la barra de navegación obtendríamos el siguiente resultado igual a la imagen.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código queda limpio y ya queda a discreción del programador extraer algún componente de dicho </a:t>
            </a:r>
            <a:r>
              <a:rPr lang="es-ES" dirty="0" err="1"/>
              <a:t>codigo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DBD0C6-9E5E-49F7-A985-07ADE536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89" y="1230734"/>
            <a:ext cx="4068726" cy="3912766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E38FE6-93B9-3B61-624D-C0504371EC73}"/>
              </a:ext>
            </a:extLst>
          </p:cNvPr>
          <p:cNvSpPr/>
          <p:nvPr/>
        </p:nvSpPr>
        <p:spPr>
          <a:xfrm>
            <a:off x="4649972" y="2835349"/>
            <a:ext cx="3693042" cy="15323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464149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4138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Los links aparecerán igual en la aplicación sin problemas, aunque aun nos falta un detalle.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Presiona F12 para ver las herramientas de desarrollo.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React</a:t>
            </a:r>
            <a:r>
              <a:rPr lang="es-ES" dirty="0"/>
              <a:t> nos pide un identificador único para cada elemento renderizado por </a:t>
            </a:r>
            <a:r>
              <a:rPr lang="es-ES" dirty="0" err="1"/>
              <a:t>map</a:t>
            </a:r>
            <a:r>
              <a:rPr lang="es-ES" dirty="0"/>
              <a:t> al cual llama “</a:t>
            </a:r>
            <a:r>
              <a:rPr lang="es-ES" dirty="0" err="1"/>
              <a:t>key</a:t>
            </a:r>
            <a:r>
              <a:rPr lang="es-ES" dirty="0"/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54A324-ADA4-0C1E-2B29-1A2D16C4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41" y="2118527"/>
            <a:ext cx="5550195" cy="295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12185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32464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key</a:t>
            </a:r>
            <a:r>
              <a:rPr lang="es-ES" dirty="0"/>
              <a:t> es un valor único que le ayuda a </a:t>
            </a:r>
            <a:r>
              <a:rPr lang="es-ES" dirty="0" err="1"/>
              <a:t>react</a:t>
            </a:r>
            <a:r>
              <a:rPr lang="es-ES" dirty="0"/>
              <a:t> a identificar una etiqueta padre dentro de un renderizado. Este </a:t>
            </a:r>
            <a:r>
              <a:rPr lang="es-ES" dirty="0" err="1"/>
              <a:t>key</a:t>
            </a:r>
            <a:r>
              <a:rPr lang="es-ES" dirty="0"/>
              <a:t> no se puede repetir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 recomendable que el </a:t>
            </a:r>
            <a:r>
              <a:rPr lang="es-ES" dirty="0" err="1"/>
              <a:t>key</a:t>
            </a:r>
            <a:r>
              <a:rPr lang="es-ES" dirty="0"/>
              <a:t> sea una propiedad del objeto. En nuestro ejemplo usaremos la propiedad </a:t>
            </a:r>
            <a:r>
              <a:rPr lang="es-ES" dirty="0" err="1"/>
              <a:t>textoLink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Incluso podemos mejorar el código desestructurando el </a:t>
            </a:r>
            <a:r>
              <a:rPr lang="es-ES" dirty="0" err="1"/>
              <a:t>item</a:t>
            </a:r>
            <a:r>
              <a:rPr lang="es-ES" dirty="0"/>
              <a:t> por sus propiedades ruta y </a:t>
            </a:r>
            <a:r>
              <a:rPr lang="es-ES" dirty="0" err="1"/>
              <a:t>textoLink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3485F5-4CBF-A246-DFC5-1D5DB58C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96" y="1159461"/>
            <a:ext cx="4089990" cy="3983663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E38FE6-93B9-3B61-624D-C0504371EC73}"/>
              </a:ext>
            </a:extLst>
          </p:cNvPr>
          <p:cNvSpPr/>
          <p:nvPr/>
        </p:nvSpPr>
        <p:spPr>
          <a:xfrm>
            <a:off x="4621616" y="3050226"/>
            <a:ext cx="3749751" cy="156430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0835616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USO DEL .MAP EN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3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Podemos seguir mejorando el código del componente </a:t>
            </a:r>
            <a:r>
              <a:rPr lang="es-ES" dirty="0" err="1"/>
              <a:t>NavBar</a:t>
            </a:r>
            <a:r>
              <a:rPr lang="es-ES" dirty="0"/>
              <a:t> creando un nuevo componente llamado </a:t>
            </a:r>
            <a:r>
              <a:rPr lang="es-ES" dirty="0" err="1"/>
              <a:t>NavItems</a:t>
            </a:r>
            <a:r>
              <a:rPr lang="es-ES" dirty="0"/>
              <a:t> que retorne el recorrido </a:t>
            </a:r>
            <a:r>
              <a:rPr lang="es-ES" dirty="0" err="1"/>
              <a:t>map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Debemos enviar como </a:t>
            </a:r>
            <a:r>
              <a:rPr lang="es-ES" dirty="0" err="1"/>
              <a:t>props</a:t>
            </a:r>
            <a:r>
              <a:rPr lang="es-ES" dirty="0"/>
              <a:t> el arreglo </a:t>
            </a:r>
            <a:r>
              <a:rPr lang="es-ES" dirty="0" err="1"/>
              <a:t>navsLinks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5E7A55-4F28-24DA-3D18-F725D796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5" y="2087752"/>
            <a:ext cx="4117259" cy="30557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2153629-7675-A337-C861-C6B45C4BB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68" y="2300482"/>
            <a:ext cx="3040123" cy="278307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AE70670-0D45-3923-83FF-B3D6DDABDB57}"/>
              </a:ext>
            </a:extLst>
          </p:cNvPr>
          <p:cNvSpPr txBox="1"/>
          <p:nvPr/>
        </p:nvSpPr>
        <p:spPr>
          <a:xfrm>
            <a:off x="5738721" y="1933863"/>
            <a:ext cx="2760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/>
              <a:t>Componente </a:t>
            </a:r>
            <a:r>
              <a:rPr lang="es-ES" b="1" dirty="0" err="1"/>
              <a:t>NavItems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1056336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HOLA MUNDO EN REACT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A379C4-7D76-09D2-6D93-2EFD3F0E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10" y="1417675"/>
            <a:ext cx="7171579" cy="33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60332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3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Creemos una nueva carpeta llamada </a:t>
            </a:r>
            <a:r>
              <a:rPr lang="es-ES" dirty="0" err="1"/>
              <a:t>InputComponent</a:t>
            </a:r>
            <a:r>
              <a:rPr lang="es-ES" dirty="0"/>
              <a:t> y dentro de ella un componente con el mismo nombre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Agreguemos a ese componente un input sencillo de primer nombre. Observa la imagen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A9A2BA-1306-2887-1DF5-EBB32DD7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94" y="2459401"/>
            <a:ext cx="6693195" cy="20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7086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335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Creemos un nuevo enlace en el componente </a:t>
            </a:r>
            <a:r>
              <a:rPr lang="es-ES" dirty="0" err="1"/>
              <a:t>NavBar</a:t>
            </a:r>
            <a:r>
              <a:rPr lang="es-ES" dirty="0"/>
              <a:t> que se llame Input y que apunte a una nueva ruta llamada inputs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 este nuevo enlace lo que queremos es mostrar el componente </a:t>
            </a:r>
            <a:r>
              <a:rPr lang="es-ES" dirty="0" err="1"/>
              <a:t>InputComponent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componente lo iremos construyendo poco a poco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3DFE3E-4A8C-B519-F602-079CD808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6" y="2571750"/>
            <a:ext cx="7754679" cy="204147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6D16C29-C81B-A80C-DFB3-3B726BC3C234}"/>
              </a:ext>
            </a:extLst>
          </p:cNvPr>
          <p:cNvSpPr/>
          <p:nvPr/>
        </p:nvSpPr>
        <p:spPr>
          <a:xfrm>
            <a:off x="808073" y="3799368"/>
            <a:ext cx="3664689" cy="2934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6461401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33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la nueva ruta en el archivo routesApp.js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243146-F6EB-2869-2A2E-866151F0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85" y="1625715"/>
            <a:ext cx="4268875" cy="341854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61BA576-BE5C-568E-7A65-72A060EE4A2F}"/>
              </a:ext>
            </a:extLst>
          </p:cNvPr>
          <p:cNvSpPr/>
          <p:nvPr/>
        </p:nvSpPr>
        <p:spPr>
          <a:xfrm>
            <a:off x="2537637" y="4302642"/>
            <a:ext cx="3615070" cy="2126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7926063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26065" y="1263288"/>
            <a:ext cx="833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Corremos la aplicación y debe funcionar nuestra nueva ruta. Si tienes algún error, verifica la sintaxis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1898F2-D2FD-76A7-88C3-F6F707035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2" y="1651469"/>
            <a:ext cx="4626285" cy="34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1699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04800" y="1263288"/>
            <a:ext cx="83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dirty="0" err="1"/>
              <a:t>React</a:t>
            </a:r>
            <a:r>
              <a:rPr lang="es-ES" dirty="0"/>
              <a:t> se recomienda que los elementos tipo input sean controlados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hacer este proceso insertemos en el input el atributo </a:t>
            </a:r>
            <a:r>
              <a:rPr lang="es-ES" dirty="0" err="1"/>
              <a:t>value</a:t>
            </a:r>
            <a:r>
              <a:rPr lang="es-ES" dirty="0"/>
              <a:t> y observa lo que aparece en la ejecución de la aplicación en la consola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6CEAB3-0B95-FC45-EA66-CD1CAD35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0" y="2463617"/>
            <a:ext cx="7120803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74976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/>
              <a:t>INPUTS Y FORMULARIOS</a:t>
            </a:r>
            <a:endParaRPr lang="es-ES" sz="24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04800" y="1263288"/>
            <a:ext cx="8335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resultado por consola nos muestra una advertencia que nos dice que el input ha cambiado a un input no controlado y esto no debería pasar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recomiendo mantener los inputs controlados para que </a:t>
            </a:r>
            <a:r>
              <a:rPr lang="es-ES" dirty="0" err="1"/>
              <a:t>React</a:t>
            </a:r>
            <a:r>
              <a:rPr lang="es-ES" dirty="0"/>
              <a:t> sea quien maneje los valores y estados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4F05D6-BEC6-3913-3469-AE8CAADA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1" y="2217395"/>
            <a:ext cx="7081285" cy="27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2700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04800" y="1263288"/>
            <a:ext cx="83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Intenta escribir algo en el input </a:t>
            </a:r>
            <a:r>
              <a:rPr lang="es-ES" dirty="0" err="1"/>
              <a:t>firstname</a:t>
            </a:r>
            <a:r>
              <a:rPr lang="es-ES" dirty="0"/>
              <a:t> de la aplicación. Te darás cuenta que el input no permite ningún valor, esto es debido a que aun no le hemos dado el control a </a:t>
            </a:r>
            <a:r>
              <a:rPr lang="es-ES" dirty="0" err="1"/>
              <a:t>React</a:t>
            </a: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Bien, vamos a permitir que </a:t>
            </a:r>
            <a:r>
              <a:rPr lang="es-ES" dirty="0" err="1"/>
              <a:t>React</a:t>
            </a:r>
            <a:r>
              <a:rPr lang="es-ES" dirty="0"/>
              <a:t> tome el control de ese elemento input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4F05D6-BEC6-3913-3469-AE8CAADA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1" y="2290835"/>
            <a:ext cx="7081285" cy="27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9164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04800" y="1263288"/>
            <a:ext cx="8335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una función manejadora llamada </a:t>
            </a:r>
            <a:r>
              <a:rPr lang="es-ES" dirty="0" err="1"/>
              <a:t>handleFirstName</a:t>
            </a:r>
            <a:r>
              <a:rPr lang="es-ES" dirty="0"/>
              <a:t>, que reciba al objeto evento y que lo muestre por ahora en la consola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FAFADB-9BE6-153B-0F41-9F645FB5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2" y="1852688"/>
            <a:ext cx="7258493" cy="31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01561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304800" y="1263288"/>
            <a:ext cx="8335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En el input creamos un atributo llamado </a:t>
            </a:r>
            <a:r>
              <a:rPr lang="es-ES" dirty="0" err="1"/>
              <a:t>onChange</a:t>
            </a:r>
            <a:r>
              <a:rPr lang="es-ES" dirty="0"/>
              <a:t> que reciba nuestra función manejadora </a:t>
            </a:r>
            <a:r>
              <a:rPr lang="es-ES" dirty="0" err="1"/>
              <a:t>handleFirstName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805346-DF9D-25A6-5C14-6B6F83A9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6" y="1877443"/>
            <a:ext cx="8335927" cy="288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99833"/>
      </p:ext>
    </p:extLst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Probamos en la aplicación si esta ejecutando nuestro </a:t>
            </a:r>
            <a:r>
              <a:rPr lang="es-ES" dirty="0" err="1"/>
              <a:t>handleFirstName</a:t>
            </a:r>
            <a:r>
              <a:rPr lang="es-ES" dirty="0"/>
              <a:t> tratando de escribir cualquier cosa en el input.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Cada vez que escribamos algo en el input se debe mostrar en consola el objeto evento.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Si esto ocurre quiere decir que funciona y vamos bien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A1B7AA-5574-2F31-8ABA-5DE08D8A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7" y="2301248"/>
            <a:ext cx="7549116" cy="28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367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HOLA MUNDO EN REACT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21408F-CCB4-4FBA-CC4E-DCF8DFE6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4" y="1735299"/>
            <a:ext cx="7141314" cy="16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3234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Ahora, lo que queremos es que a través del objeto evento podamos controlar el valor de input y para eso vamos hacer esta prueba.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Escribamos por consola lo que tiene </a:t>
            </a:r>
            <a:r>
              <a:rPr lang="es-ES" dirty="0" err="1"/>
              <a:t>event</a:t>
            </a:r>
            <a:r>
              <a:rPr lang="es-ES" dirty="0"/>
              <a:t> en el atributo </a:t>
            </a:r>
            <a:r>
              <a:rPr lang="es-ES" dirty="0" err="1"/>
              <a:t>targer</a:t>
            </a:r>
            <a:r>
              <a:rPr lang="es-ES" dirty="0"/>
              <a:t> propiedad </a:t>
            </a:r>
            <a:r>
              <a:rPr lang="es-ES" dirty="0" err="1"/>
              <a:t>value</a:t>
            </a: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event.target.value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9E5D06-14B0-7BD7-C69F-10796B42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80" y="3031597"/>
            <a:ext cx="5911039" cy="16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5274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en el aplicativo escribiendo nuestro nombre en el input y vean que ya aparecen los </a:t>
            </a:r>
            <a:r>
              <a:rPr lang="es-ES" dirty="0" err="1"/>
              <a:t>caracteteres</a:t>
            </a:r>
            <a:r>
              <a:rPr lang="es-ES" dirty="0"/>
              <a:t> escritos en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3EAA89-84E1-096A-42C2-CE08E0D4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4" y="1938304"/>
            <a:ext cx="7931889" cy="31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4853"/>
      </p:ext>
    </p:extLst>
  </p:cSld>
  <p:clrMapOvr>
    <a:masterClrMapping/>
  </p:clrMapOvr>
  <p:transition spd="med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437707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36434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Mejoremos la función </a:t>
            </a:r>
            <a:r>
              <a:rPr lang="es-ES" dirty="0" err="1"/>
              <a:t>handleFirstName</a:t>
            </a:r>
            <a:r>
              <a:rPr lang="es-ES" dirty="0"/>
              <a:t> para que tome el valor de </a:t>
            </a:r>
            <a:r>
              <a:rPr lang="es-ES" dirty="0" err="1"/>
              <a:t>event</a:t>
            </a:r>
            <a:r>
              <a:rPr lang="es-ES" dirty="0"/>
              <a:t> y lo asigne a </a:t>
            </a:r>
            <a:r>
              <a:rPr lang="es-ES" dirty="0" err="1"/>
              <a:t>firstname</a:t>
            </a:r>
            <a:r>
              <a:rPr lang="es-ES" dirty="0"/>
              <a:t> a través de su función </a:t>
            </a:r>
            <a:r>
              <a:rPr lang="es-ES" dirty="0" err="1"/>
              <a:t>setFirstName</a:t>
            </a: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En el atributo </a:t>
            </a:r>
            <a:r>
              <a:rPr lang="es-ES" dirty="0" err="1"/>
              <a:t>value</a:t>
            </a:r>
            <a:r>
              <a:rPr lang="es-ES" dirty="0"/>
              <a:t> del input asignamos el valor de la variable </a:t>
            </a:r>
            <a:r>
              <a:rPr lang="es-ES" dirty="0" err="1"/>
              <a:t>firstname</a:t>
            </a:r>
            <a:r>
              <a:rPr lang="es-ES" dirty="0"/>
              <a:t> para que ya tengamos el control total del elemento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62F5A-71E5-7CDC-6893-8FA22F20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52" y="833120"/>
            <a:ext cx="3198353" cy="43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745"/>
      </p:ext>
    </p:extLst>
  </p:cSld>
  <p:clrMapOvr>
    <a:masterClrMapping/>
  </p:clrMapOvr>
  <p:transition spd="med"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CONTROLAR UN INPUT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en el aplicativo escribiendo nuestro nombre en el input y vean que ya aparecen los </a:t>
            </a:r>
            <a:r>
              <a:rPr lang="es-ES" dirty="0" err="1"/>
              <a:t>caracteteres</a:t>
            </a:r>
            <a:r>
              <a:rPr lang="es-ES" dirty="0"/>
              <a:t> escritos de manera completa en consola y mejor aun, ya podemos escribir sin problemas en el input. De esta manera controlamos el input con </a:t>
            </a:r>
            <a:r>
              <a:rPr lang="es-ES" dirty="0" err="1"/>
              <a:t>React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DB3875-7809-F436-0F77-8FFD83C9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8" y="2067587"/>
            <a:ext cx="7754680" cy="30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0771"/>
      </p:ext>
    </p:extLst>
  </p:cSld>
  <p:clrMapOvr>
    <a:masterClrMapping/>
  </p:clrMapOvr>
  <p:transition spd="med">
    <p:pull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25721" y="775769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EJERCICIO 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56C2E1-8CDF-4374-9F9E-A471C3DDF03E}"/>
              </a:ext>
            </a:extLst>
          </p:cNvPr>
          <p:cNvSpPr txBox="1"/>
          <p:nvPr/>
        </p:nvSpPr>
        <p:spPr>
          <a:xfrm>
            <a:off x="291508" y="1237434"/>
            <a:ext cx="8462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dos inputs, donde podamos escribir nuestro apellido y el otro nuestro correo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 las funciones manejadoras para cada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Controla los inputs con sus valores para que </a:t>
            </a:r>
            <a:r>
              <a:rPr lang="es-ES" dirty="0" err="1"/>
              <a:t>React</a:t>
            </a:r>
            <a:r>
              <a:rPr lang="es-ES" dirty="0"/>
              <a:t> tome el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716938"/>
      </p:ext>
    </p:extLst>
  </p:cSld>
  <p:clrMapOvr>
    <a:masterClrMapping/>
  </p:clrMapOvr>
  <p:transition spd="med">
    <p:pull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Los elementos de formularios en HTML funcionan un poco diferente a otros elementos del DOM en </a:t>
            </a:r>
            <a:r>
              <a:rPr lang="es-ES" dirty="0" err="1"/>
              <a:t>React</a:t>
            </a:r>
            <a:r>
              <a:rPr lang="es-ES" dirty="0"/>
              <a:t>, debido a que los elementos de formularios conservan naturalmente algún estado interno.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En la mayoría de casos, es conveniente tener una función en </a:t>
            </a:r>
            <a:r>
              <a:rPr lang="es-ES" dirty="0" err="1"/>
              <a:t>Javascript</a:t>
            </a:r>
            <a:r>
              <a:rPr lang="es-ES" dirty="0"/>
              <a:t> que se encargue del envío del formulario, y que tenga acceso a los datos que el usuario introdujo en el formulario. La forma predeterminada para conseguir esto es una técnica llamada “componentes controlados”</a:t>
            </a:r>
          </a:p>
        </p:txBody>
      </p:sp>
    </p:spTree>
    <p:extLst>
      <p:ext uri="{BB962C8B-B14F-4D97-AF65-F5344CB8AC3E}">
        <p14:creationId xmlns:p14="http://schemas.microsoft.com/office/powerpoint/2010/main" val="2025554556"/>
      </p:ext>
    </p:extLst>
  </p:cSld>
  <p:clrMapOvr>
    <a:masterClrMapping/>
  </p:clrMapOvr>
  <p:transition spd="med">
    <p:pull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Bien, veamos como quedó nuestro formulario después de haber creado los dos inputs adicionales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15377D-D430-F109-ECD6-8C03C295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49" y="1825877"/>
            <a:ext cx="7194698" cy="27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855"/>
      </p:ext>
    </p:extLst>
  </p:cSld>
  <p:clrMapOvr>
    <a:masterClrMapping/>
  </p:clrMapOvr>
  <p:transition spd="med">
    <p:pull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96163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8335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El código debería ser parecido al siguiente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1DF613-7874-F03E-B3EB-57C42862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98" y="1724953"/>
            <a:ext cx="3423099" cy="32510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24E828-4982-9582-9DF8-9C1A7BD03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30" y="1263288"/>
            <a:ext cx="2177946" cy="3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4735"/>
      </p:ext>
    </p:extLst>
  </p:cSld>
  <p:clrMapOvr>
    <a:masterClrMapping/>
  </p:clrMapOvr>
  <p:transition spd="med">
    <p:pull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01039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22328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envolver todos los inputs en una etiqueta &lt;</a:t>
            </a:r>
            <a:r>
              <a:rPr lang="es-ES" dirty="0" err="1"/>
              <a:t>form</a:t>
            </a:r>
            <a:r>
              <a:rPr lang="es-ES" dirty="0"/>
              <a:t>&gt;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convertir dicho formulario en un formulario controlado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6D711A-8E09-F1D7-72AC-F5160708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20" y="886047"/>
            <a:ext cx="2507110" cy="425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3414"/>
      </p:ext>
    </p:extLst>
  </p:cSld>
  <p:clrMapOvr>
    <a:masterClrMapping/>
  </p:clrMapOvr>
  <p:transition spd="med">
    <p:pull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01039" y="801623"/>
            <a:ext cx="675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FORMULARIOS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FDD96C-8C3B-9AB3-3590-EDC7C31CD17F}"/>
              </a:ext>
            </a:extLst>
          </p:cNvPr>
          <p:cNvSpPr txBox="1"/>
          <p:nvPr/>
        </p:nvSpPr>
        <p:spPr>
          <a:xfrm>
            <a:off x="283535" y="1263288"/>
            <a:ext cx="23675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Agreguemos el evento onSubmit en el formulario y dentro de él una función que imprima un texto en consola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Al final del formulario agregamos un botón de tipo </a:t>
            </a:r>
            <a:r>
              <a:rPr lang="es-ES" dirty="0" err="1"/>
              <a:t>submit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DFD77B-DBCE-FE41-2246-6D9453C1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81" y="801623"/>
            <a:ext cx="3810835" cy="43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141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7751</TotalTime>
  <Words>4196</Words>
  <Application>Microsoft Office PowerPoint</Application>
  <PresentationFormat>Presentación en pantalla (16:9)</PresentationFormat>
  <Paragraphs>418</Paragraphs>
  <Slides>109</Slides>
  <Notes>100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109</vt:i4>
      </vt:variant>
    </vt:vector>
  </HeadingPairs>
  <TitlesOfParts>
    <vt:vector size="116" baseType="lpstr">
      <vt:lpstr>Consolas</vt:lpstr>
      <vt:lpstr>Titillium Web</vt:lpstr>
      <vt:lpstr>Lato</vt:lpstr>
      <vt:lpstr>Arial</vt:lpstr>
      <vt:lpstr>Miriam Libre</vt:lpstr>
      <vt:lpstr>Arial Black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Adrian Marino</cp:lastModifiedBy>
  <cp:revision>526</cp:revision>
  <dcterms:modified xsi:type="dcterms:W3CDTF">2022-11-02T15:16:23Z</dcterms:modified>
</cp:coreProperties>
</file>